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9"/>
  </p:notesMasterIdLst>
  <p:sldIdLst>
    <p:sldId id="274" r:id="rId2"/>
    <p:sldId id="281" r:id="rId3"/>
    <p:sldId id="277" r:id="rId4"/>
    <p:sldId id="282" r:id="rId5"/>
    <p:sldId id="278" r:id="rId6"/>
    <p:sldId id="280" r:id="rId7"/>
    <p:sldId id="279" r:id="rId8"/>
  </p:sldIdLst>
  <p:sldSz cx="13817600" cy="7772400"/>
  <p:notesSz cx="6858000" cy="9144000"/>
  <p:embeddedFontLst>
    <p:embeddedFont>
      <p:font typeface="Calibri" panose="020F0502020204030204" pitchFamily="34" charset="0"/>
      <p:regular r:id="rId10"/>
      <p:bold r:id="rId11"/>
      <p:italic r:id="rId12"/>
      <p:boldItalic r:id="rId13"/>
    </p:embeddedFont>
    <p:embeddedFont>
      <p:font typeface="Libre Franklin" pitchFamily="2"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448">
          <p15:clr>
            <a:srgbClr val="A4A3A4"/>
          </p15:clr>
        </p15:guide>
        <p15:guide id="2" pos="4352">
          <p15:clr>
            <a:srgbClr val="A4A3A4"/>
          </p15:clr>
        </p15:guide>
      </p15:sldGuideLst>
    </p:ext>
    <p:ext uri="{2D200454-40CA-4A62-9FC3-DE9A4176ACB9}">
      <p15:notes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9" roundtripDataSignature="AMtx7miSbAk0fm0OnCftEagcGNZqb1mSm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sabel Valdez"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5697BC-97A0-4C0C-8D6D-7C25D81576D3}" v="1" dt="2022-02-15T15:23:57.1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3" autoAdjust="0"/>
    <p:restoredTop sz="78424" autoAdjust="0"/>
  </p:normalViewPr>
  <p:slideViewPr>
    <p:cSldViewPr snapToGrid="0">
      <p:cViewPr varScale="1">
        <p:scale>
          <a:sx n="71" d="100"/>
          <a:sy n="71" d="100"/>
        </p:scale>
        <p:origin x="549" y="48"/>
      </p:cViewPr>
      <p:guideLst>
        <p:guide orient="horz" pos="2448"/>
        <p:guide pos="4352"/>
      </p:guideLst>
    </p:cSldViewPr>
  </p:slideViewPr>
  <p:notesTextViewPr>
    <p:cViewPr>
      <p:scale>
        <a:sx n="1" d="1"/>
        <a:sy n="1" d="1"/>
      </p:scale>
      <p:origin x="0" y="-450"/>
    </p:cViewPr>
  </p:notesTextViewPr>
  <p:notesViewPr>
    <p:cSldViewPr snapToGrid="0">
      <p:cViewPr varScale="1">
        <p:scale>
          <a:sx n="75" d="100"/>
          <a:sy n="75" d="100"/>
        </p:scale>
        <p:origin x="2829" y="2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3" Type="http://schemas.openxmlformats.org/officeDocument/2006/relationships/slide" Target="slides/slide2.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36" Type="http://schemas.microsoft.com/office/2015/10/relationships/revisionInfo" Target="revisionInfo.xml"/><Relationship Id="rId10"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30" Type="http://schemas.openxmlformats.org/officeDocument/2006/relationships/commentAuthors" Target="commentAuthors.xml"/><Relationship Id="rId35"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dy Hine" userId="0f73625f626f0fef" providerId="LiveId" clId="{B45697BC-97A0-4C0C-8D6D-7C25D81576D3}"/>
    <pc:docChg chg="modSld">
      <pc:chgData name="Brady Hine" userId="0f73625f626f0fef" providerId="LiveId" clId="{B45697BC-97A0-4C0C-8D6D-7C25D81576D3}" dt="2022-03-05T19:06:03.963" v="2"/>
      <pc:docMkLst>
        <pc:docMk/>
      </pc:docMkLst>
      <pc:sldChg chg="modNotesTx">
        <pc:chgData name="Brady Hine" userId="0f73625f626f0fef" providerId="LiveId" clId="{B45697BC-97A0-4C0C-8D6D-7C25D81576D3}" dt="2022-03-05T19:06:03.963" v="2"/>
        <pc:sldMkLst>
          <pc:docMk/>
          <pc:sldMk cId="1232160357" sldId="279"/>
        </pc:sldMkLst>
      </pc:sldChg>
      <pc:sldChg chg="modAnim">
        <pc:chgData name="Brady Hine" userId="0f73625f626f0fef" providerId="LiveId" clId="{B45697BC-97A0-4C0C-8D6D-7C25D81576D3}" dt="2022-02-15T15:23:57.159" v="0"/>
        <pc:sldMkLst>
          <pc:docMk/>
          <pc:sldMk cId="1918552832" sldId="282"/>
        </pc:sldMkLst>
      </pc:sldChg>
    </pc:docChg>
  </pc:docChgLst>
</pc:chgInfo>
</file>

<file path=ppt/media/image1.png>
</file>

<file path=ppt/media/image10.png>
</file>

<file path=ppt/media/image11.tif>
</file>

<file path=ppt/media/image12.tif>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Brady and the specific problem I’m trying to address this year in MECH 498 is how mechanical properties of the cell nucleus affect the process of collective cell migration.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4645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recap, collective cell migration is a necessary function for many biological processes to work effectively including, but not limited to, repopulation of cells after tissue engineering, wound healing mechanisms, and formation of developmental tissues. The nucleus’ importance in this is that it serves as a limiting factor for migration due to it often being the largest and stiffest organelle in the cell. To investigate the effects of these impacts on collective cell migration a scratch wound assay model is being used where a layer of cells is cultured, a scratch is applied, and time lapse imaging of the healing process is then used to quantify migration parameters.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73406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has three specific aims. The first being to establish the scratch wound assay including determining methods for quantifying migration and validation of the setup. The second aim for the project involves observing how changes to nuclear mechanical factors impacts the quantified migration parameters. And the final aim includes high resolution imaging of the cytoskeleton and nucleus to develop a strain map at the cell monolayer level.</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31193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Efforts last semester focused on the first aim of establishing the scratch wound assay. This included determining cell culturing time, scratch methodology, and the imaging timeframe required for optimal imaging of the migration process. Work was also done establishing cell staining methods and timing for the nucleus and actin in both live and fixed cells. The two images here help visualize some of the progress made with the left being the first scratch attempt with no migration compared to the right with cleaner edges, cell staining, and migration observed. The end of the semester was then used to work on image processing, specifically using automated cell tracking to collect cell specific migration parameters.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62455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our last update presentations, a method for automated cell tracking has been established using ImageJ and </a:t>
            </a:r>
            <a:r>
              <a:rPr lang="en-US" dirty="0" err="1"/>
              <a:t>TrackMate</a:t>
            </a:r>
            <a:r>
              <a:rPr lang="en-US" dirty="0"/>
              <a:t> and an output sample is shown here to visualize what the software is doing. Here, the white spots are stained cell nuclei, the spot detection is shown as purple rings, and the cell paths over all frames are shown as the colored lines. This then allows us to collect cell specific data of the collective migration process. A large amount of time this semester has also been spent validating the test setup, using the drug Y27, due to setbacks from cultures dying even prior to drug application. Troubleshooting this issue has taken a few weeks during which culturing earlier cell passages was attempted which refers to how many times the cells have been harvested and reseeded. This still didn’t work so a deep clean of the cell culture room was conducted including incubators, water baths, and fume hoods. We believe this may have solved the issue as cells cultured yesterday are still alive as of today.</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2759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issues with the assay validation, we were able to collect control data for our migration parameters including speed and persistence of the cells. The data had a fairly skewed distribution, so a median approach was taken allowing us to generate violin plots to represent the data. These plots are similar to box and whisker plots except they also show the data distribution along the sides. This graph represents mean speed of the control cells across 6 different wells and shows that the control cells exhibited similar speeds in the wound from well to well. This is just our control data so further analysis will be done comparing these values to those taken after modifying nuclear mechanical properties to provide more useful insight.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715985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our originally planned timeline in reference to the project’s specific aims and currently we are now starting Aim 2 here. As mentioned previously there have been some setbacks with Aim 1 which did delay the previous timeline. However, these delays allowed time to be diverted to streamlining image and data processing for the project which should accelerate the completion of Aim 2 and get us back on track. Prior to mid semester presentations in March, we plan to have data collection completed for Aim 2 and a majority of the image and data processing.</a:t>
            </a:r>
          </a:p>
          <a:p>
            <a:r>
              <a:rPr lang="en-US" sz="1200" dirty="0"/>
              <a:t>GSK126 – EZH2 gene inhibitor </a:t>
            </a:r>
          </a:p>
          <a:p>
            <a:r>
              <a:rPr lang="en-US" sz="1200" dirty="0"/>
              <a:t>EZH2 – codes for histone methyltransferase – histone methylation compacts chromatin</a:t>
            </a:r>
          </a:p>
          <a:p>
            <a:r>
              <a:rPr lang="en-US" sz="1200" dirty="0"/>
              <a:t>GSK126 – softens nucleus</a:t>
            </a:r>
          </a:p>
          <a:p>
            <a:r>
              <a:rPr lang="en-US" sz="1200" dirty="0"/>
              <a:t>Found to inhibit cell migration in some cancer cell lines yet helps migration here</a:t>
            </a:r>
          </a:p>
          <a:p>
            <a:endParaRPr lang="en-US" sz="1200" dirty="0"/>
          </a:p>
          <a:p>
            <a:r>
              <a:rPr lang="en-US" sz="1200" dirty="0"/>
              <a:t>TSA – histone deacetylase (HDAC) inhibitor</a:t>
            </a:r>
          </a:p>
          <a:p>
            <a:r>
              <a:rPr lang="en-US" sz="1200" dirty="0"/>
              <a:t>HDAC – removes acetyl groups from histones – compacts chromatin</a:t>
            </a:r>
          </a:p>
          <a:p>
            <a:r>
              <a:rPr lang="en-US" sz="1200"/>
              <a:t>TSA – softens nucleus</a:t>
            </a:r>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382757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Content">
  <p:cSld name="Title+Content">
    <p:spTree>
      <p:nvGrpSpPr>
        <p:cNvPr id="1" name="Shape 28"/>
        <p:cNvGrpSpPr/>
        <p:nvPr/>
      </p:nvGrpSpPr>
      <p:grpSpPr>
        <a:xfrm>
          <a:off x="0" y="0"/>
          <a:ext cx="0" cy="0"/>
          <a:chOff x="0" y="0"/>
          <a:chExt cx="0" cy="0"/>
        </a:xfrm>
      </p:grpSpPr>
      <p:sp>
        <p:nvSpPr>
          <p:cNvPr id="29" name="Google Shape;29;p22"/>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2"/>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31" name="Google Shape;31;p22"/>
          <p:cNvGrpSpPr/>
          <p:nvPr/>
        </p:nvGrpSpPr>
        <p:grpSpPr>
          <a:xfrm>
            <a:off x="0" y="7049630"/>
            <a:ext cx="13817600" cy="722770"/>
            <a:chOff x="0" y="7049630"/>
            <a:chExt cx="13817600" cy="722770"/>
          </a:xfrm>
        </p:grpSpPr>
        <p:pic>
          <p:nvPicPr>
            <p:cNvPr id="32" name="Google Shape;32;p22"/>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33" name="Google Shape;33;p22"/>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34" name="Google Shape;34;p22"/>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Content-Teal">
  <p:cSld name="Title+Content-Teal">
    <p:spTree>
      <p:nvGrpSpPr>
        <p:cNvPr id="1" name="Shape 84"/>
        <p:cNvGrpSpPr/>
        <p:nvPr/>
      </p:nvGrpSpPr>
      <p:grpSpPr>
        <a:xfrm>
          <a:off x="0" y="0"/>
          <a:ext cx="0" cy="0"/>
          <a:chOff x="0" y="0"/>
          <a:chExt cx="0" cy="0"/>
        </a:xfrm>
      </p:grpSpPr>
      <p:sp>
        <p:nvSpPr>
          <p:cNvPr id="85" name="Google Shape;85;p32"/>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2"/>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87" name="Google Shape;87;p32"/>
          <p:cNvGrpSpPr/>
          <p:nvPr/>
        </p:nvGrpSpPr>
        <p:grpSpPr>
          <a:xfrm>
            <a:off x="0" y="7049630"/>
            <a:ext cx="13817600" cy="722770"/>
            <a:chOff x="0" y="7049630"/>
            <a:chExt cx="13817600" cy="722770"/>
          </a:xfrm>
        </p:grpSpPr>
        <p:pic>
          <p:nvPicPr>
            <p:cNvPr id="88" name="Google Shape;88;p32"/>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89" name="Google Shape;89;p32"/>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90" name="Google Shape;90;p32"/>
          <p:cNvCxnSpPr/>
          <p:nvPr/>
        </p:nvCxnSpPr>
        <p:spPr>
          <a:xfrm>
            <a:off x="668886" y="1782569"/>
            <a:ext cx="11247120" cy="1"/>
          </a:xfrm>
          <a:prstGeom prst="straightConnector1">
            <a:avLst/>
          </a:prstGeom>
          <a:noFill/>
          <a:ln w="38100" cap="flat" cmpd="sng">
            <a:solidFill>
              <a:srgbClr val="0B5457"/>
            </a:solidFill>
            <a:prstDash val="dashDot"/>
            <a:miter lim="400000"/>
            <a:headEnd type="none" w="sm" len="sm"/>
            <a:tailEnd type="none" w="sm" len="sm"/>
          </a:ln>
        </p:spPr>
      </p:cxnSp>
      <p:pic>
        <p:nvPicPr>
          <p:cNvPr id="91" name="Google Shape;91;p32"/>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92" name="Google Shape;92;p32"/>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Content-Orange">
  <p:cSld name="Title+Content-Orange">
    <p:spTree>
      <p:nvGrpSpPr>
        <p:cNvPr id="1" name="Shape 93"/>
        <p:cNvGrpSpPr/>
        <p:nvPr/>
      </p:nvGrpSpPr>
      <p:grpSpPr>
        <a:xfrm>
          <a:off x="0" y="0"/>
          <a:ext cx="0" cy="0"/>
          <a:chOff x="0" y="0"/>
          <a:chExt cx="0" cy="0"/>
        </a:xfrm>
      </p:grpSpPr>
      <p:sp>
        <p:nvSpPr>
          <p:cNvPr id="94" name="Google Shape;94;p33"/>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3"/>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96" name="Google Shape;96;p33"/>
          <p:cNvGrpSpPr/>
          <p:nvPr/>
        </p:nvGrpSpPr>
        <p:grpSpPr>
          <a:xfrm>
            <a:off x="0" y="7049630"/>
            <a:ext cx="13817600" cy="722770"/>
            <a:chOff x="0" y="7049630"/>
            <a:chExt cx="13817600" cy="722770"/>
          </a:xfrm>
        </p:grpSpPr>
        <p:pic>
          <p:nvPicPr>
            <p:cNvPr id="97" name="Google Shape;97;p33"/>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98" name="Google Shape;98;p33"/>
            <p:cNvPicPr preferRelativeResize="0"/>
            <p:nvPr/>
          </p:nvPicPr>
          <p:blipFill rotWithShape="1">
            <a:blip r:embed="rId3">
              <a:alphaModFix/>
            </a:blip>
            <a:srcRect/>
            <a:stretch/>
          </p:blipFill>
          <p:spPr>
            <a:xfrm>
              <a:off x="76538" y="7049630"/>
              <a:ext cx="2536034" cy="722770"/>
            </a:xfrm>
            <a:prstGeom prst="rect">
              <a:avLst/>
            </a:prstGeom>
            <a:noFill/>
            <a:ln>
              <a:noFill/>
            </a:ln>
          </p:spPr>
        </p:pic>
      </p:grpSp>
      <p:pic>
        <p:nvPicPr>
          <p:cNvPr id="99" name="Google Shape;99;p33"/>
          <p:cNvPicPr preferRelativeResize="0"/>
          <p:nvPr/>
        </p:nvPicPr>
        <p:blipFill rotWithShape="1">
          <a:blip r:embed="rId4">
            <a:alphaModFix/>
          </a:blip>
          <a:srcRect/>
          <a:stretch/>
        </p:blipFill>
        <p:spPr>
          <a:xfrm>
            <a:off x="11261299" y="396843"/>
            <a:ext cx="2771453" cy="2771452"/>
          </a:xfrm>
          <a:prstGeom prst="rect">
            <a:avLst/>
          </a:prstGeom>
          <a:noFill/>
          <a:ln>
            <a:noFill/>
          </a:ln>
        </p:spPr>
      </p:pic>
      <p:cxnSp>
        <p:nvCxnSpPr>
          <p:cNvPr id="100" name="Google Shape;100;p33"/>
          <p:cNvCxnSpPr/>
          <p:nvPr/>
        </p:nvCxnSpPr>
        <p:spPr>
          <a:xfrm>
            <a:off x="668886" y="1782569"/>
            <a:ext cx="11247120" cy="1"/>
          </a:xfrm>
          <a:prstGeom prst="straightConnector1">
            <a:avLst/>
          </a:prstGeom>
          <a:noFill/>
          <a:ln w="38100" cap="flat" cmpd="sng">
            <a:solidFill>
              <a:srgbClr val="D9792C"/>
            </a:solidFill>
            <a:prstDash val="dashDot"/>
            <a:miter lim="400000"/>
            <a:headEnd type="none" w="sm" len="sm"/>
            <a:tailEnd type="none" w="sm" len="sm"/>
          </a:ln>
        </p:spPr>
      </p:cxnSp>
      <p:sp>
        <p:nvSpPr>
          <p:cNvPr id="101" name="Google Shape;101;p33"/>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Content-Red">
  <p:cSld name="Title+Content-Red">
    <p:spTree>
      <p:nvGrpSpPr>
        <p:cNvPr id="1" name="Shape 102"/>
        <p:cNvGrpSpPr/>
        <p:nvPr/>
      </p:nvGrpSpPr>
      <p:grpSpPr>
        <a:xfrm>
          <a:off x="0" y="0"/>
          <a:ext cx="0" cy="0"/>
          <a:chOff x="0" y="0"/>
          <a:chExt cx="0" cy="0"/>
        </a:xfrm>
      </p:grpSpPr>
      <p:sp>
        <p:nvSpPr>
          <p:cNvPr id="103" name="Google Shape;103;p34"/>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34"/>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05" name="Google Shape;105;p34"/>
          <p:cNvGrpSpPr/>
          <p:nvPr/>
        </p:nvGrpSpPr>
        <p:grpSpPr>
          <a:xfrm>
            <a:off x="0" y="7049630"/>
            <a:ext cx="13817600" cy="722770"/>
            <a:chOff x="0" y="7049630"/>
            <a:chExt cx="13817600" cy="722770"/>
          </a:xfrm>
        </p:grpSpPr>
        <p:pic>
          <p:nvPicPr>
            <p:cNvPr id="106" name="Google Shape;106;p34"/>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07" name="Google Shape;107;p34"/>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08" name="Google Shape;108;p34"/>
          <p:cNvCxnSpPr/>
          <p:nvPr/>
        </p:nvCxnSpPr>
        <p:spPr>
          <a:xfrm>
            <a:off x="668886" y="1782569"/>
            <a:ext cx="11247120" cy="1"/>
          </a:xfrm>
          <a:prstGeom prst="straightConnector1">
            <a:avLst/>
          </a:prstGeom>
          <a:noFill/>
          <a:ln w="38100" cap="flat" cmpd="sng">
            <a:solidFill>
              <a:srgbClr val="D15039"/>
            </a:solidFill>
            <a:prstDash val="dashDot"/>
            <a:miter lim="400000"/>
            <a:headEnd type="none" w="sm" len="sm"/>
            <a:tailEnd type="none" w="sm" len="sm"/>
          </a:ln>
        </p:spPr>
      </p:cxnSp>
      <p:pic>
        <p:nvPicPr>
          <p:cNvPr id="109" name="Google Shape;109;p34"/>
          <p:cNvPicPr preferRelativeResize="0"/>
          <p:nvPr/>
        </p:nvPicPr>
        <p:blipFill rotWithShape="1">
          <a:blip r:embed="rId4">
            <a:alphaModFix/>
          </a:blip>
          <a:srcRect/>
          <a:stretch/>
        </p:blipFill>
        <p:spPr>
          <a:xfrm>
            <a:off x="11261300" y="396843"/>
            <a:ext cx="2771452" cy="2771452"/>
          </a:xfrm>
          <a:prstGeom prst="rect">
            <a:avLst/>
          </a:prstGeom>
          <a:noFill/>
          <a:ln>
            <a:noFill/>
          </a:ln>
        </p:spPr>
      </p:pic>
      <p:sp>
        <p:nvSpPr>
          <p:cNvPr id="110" name="Google Shape;110;p34"/>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Content-Aqua">
  <p:cSld name="Title+Content-Aqua">
    <p:spTree>
      <p:nvGrpSpPr>
        <p:cNvPr id="1" name="Shape 111"/>
        <p:cNvGrpSpPr/>
        <p:nvPr/>
      </p:nvGrpSpPr>
      <p:grpSpPr>
        <a:xfrm>
          <a:off x="0" y="0"/>
          <a:ext cx="0" cy="0"/>
          <a:chOff x="0" y="0"/>
          <a:chExt cx="0" cy="0"/>
        </a:xfrm>
      </p:grpSpPr>
      <p:sp>
        <p:nvSpPr>
          <p:cNvPr id="112" name="Google Shape;112;p35"/>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35"/>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14" name="Google Shape;114;p35"/>
          <p:cNvGrpSpPr/>
          <p:nvPr/>
        </p:nvGrpSpPr>
        <p:grpSpPr>
          <a:xfrm>
            <a:off x="0" y="7049630"/>
            <a:ext cx="13817600" cy="722770"/>
            <a:chOff x="0" y="7049630"/>
            <a:chExt cx="13817600" cy="722770"/>
          </a:xfrm>
        </p:grpSpPr>
        <p:pic>
          <p:nvPicPr>
            <p:cNvPr id="115" name="Google Shape;115;p35"/>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16" name="Google Shape;116;p35"/>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17" name="Google Shape;117;p35"/>
          <p:cNvCxnSpPr/>
          <p:nvPr/>
        </p:nvCxnSpPr>
        <p:spPr>
          <a:xfrm>
            <a:off x="668886" y="1782569"/>
            <a:ext cx="11247120" cy="1"/>
          </a:xfrm>
          <a:prstGeom prst="straightConnector1">
            <a:avLst/>
          </a:prstGeom>
          <a:noFill/>
          <a:ln w="38100" cap="flat" cmpd="sng">
            <a:solidFill>
              <a:srgbClr val="0DA5B8"/>
            </a:solidFill>
            <a:prstDash val="dashDot"/>
            <a:miter lim="400000"/>
            <a:headEnd type="none" w="sm" len="sm"/>
            <a:tailEnd type="none" w="sm" len="sm"/>
          </a:ln>
        </p:spPr>
      </p:cxnSp>
      <p:pic>
        <p:nvPicPr>
          <p:cNvPr id="118" name="Google Shape;118;p35"/>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119" name="Google Shape;119;p35"/>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Content-Yellow">
  <p:cSld name="Title+Content-Yellow">
    <p:spTree>
      <p:nvGrpSpPr>
        <p:cNvPr id="1" name="Shape 120"/>
        <p:cNvGrpSpPr/>
        <p:nvPr/>
      </p:nvGrpSpPr>
      <p:grpSpPr>
        <a:xfrm>
          <a:off x="0" y="0"/>
          <a:ext cx="0" cy="0"/>
          <a:chOff x="0" y="0"/>
          <a:chExt cx="0" cy="0"/>
        </a:xfrm>
      </p:grpSpPr>
      <p:sp>
        <p:nvSpPr>
          <p:cNvPr id="121" name="Google Shape;121;p36"/>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36"/>
          <p:cNvSpPr txBox="1">
            <a:spLocks noGrp="1"/>
          </p:cNvSpPr>
          <p:nvPr>
            <p:ph type="body" idx="1"/>
          </p:nvPr>
        </p:nvSpPr>
        <p:spPr>
          <a:xfrm>
            <a:off x="628075" y="2081483"/>
            <a:ext cx="12561453" cy="2015552"/>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grpSp>
        <p:nvGrpSpPr>
          <p:cNvPr id="123" name="Google Shape;123;p36"/>
          <p:cNvGrpSpPr/>
          <p:nvPr/>
        </p:nvGrpSpPr>
        <p:grpSpPr>
          <a:xfrm>
            <a:off x="0" y="7049630"/>
            <a:ext cx="13817600" cy="722770"/>
            <a:chOff x="0" y="7049630"/>
            <a:chExt cx="13817600" cy="722770"/>
          </a:xfrm>
        </p:grpSpPr>
        <p:pic>
          <p:nvPicPr>
            <p:cNvPr id="124" name="Google Shape;124;p36"/>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25" name="Google Shape;125;p36"/>
            <p:cNvPicPr preferRelativeResize="0"/>
            <p:nvPr/>
          </p:nvPicPr>
          <p:blipFill rotWithShape="1">
            <a:blip r:embed="rId3">
              <a:alphaModFix/>
            </a:blip>
            <a:srcRect/>
            <a:stretch/>
          </p:blipFill>
          <p:spPr>
            <a:xfrm>
              <a:off x="76538" y="7049630"/>
              <a:ext cx="2536034" cy="722770"/>
            </a:xfrm>
            <a:prstGeom prst="rect">
              <a:avLst/>
            </a:prstGeom>
            <a:noFill/>
            <a:ln>
              <a:noFill/>
            </a:ln>
          </p:spPr>
        </p:pic>
      </p:grpSp>
      <p:cxnSp>
        <p:nvCxnSpPr>
          <p:cNvPr id="126" name="Google Shape;126;p36"/>
          <p:cNvCxnSpPr/>
          <p:nvPr/>
        </p:nvCxnSpPr>
        <p:spPr>
          <a:xfrm>
            <a:off x="668886" y="1782569"/>
            <a:ext cx="11247120" cy="1"/>
          </a:xfrm>
          <a:prstGeom prst="straightConnector1">
            <a:avLst/>
          </a:prstGeom>
          <a:noFill/>
          <a:ln w="38100" cap="flat" cmpd="sng">
            <a:solidFill>
              <a:srgbClr val="F4D736"/>
            </a:solidFill>
            <a:prstDash val="dashDot"/>
            <a:miter lim="400000"/>
            <a:headEnd type="none" w="sm" len="sm"/>
            <a:tailEnd type="none" w="sm" len="sm"/>
          </a:ln>
        </p:spPr>
      </p:cxnSp>
      <p:pic>
        <p:nvPicPr>
          <p:cNvPr id="127" name="Google Shape;127;p36"/>
          <p:cNvPicPr preferRelativeResize="0"/>
          <p:nvPr/>
        </p:nvPicPr>
        <p:blipFill rotWithShape="1">
          <a:blip r:embed="rId4">
            <a:alphaModFix/>
          </a:blip>
          <a:srcRect/>
          <a:stretch/>
        </p:blipFill>
        <p:spPr>
          <a:xfrm>
            <a:off x="11261299" y="396843"/>
            <a:ext cx="2771453" cy="2771452"/>
          </a:xfrm>
          <a:prstGeom prst="rect">
            <a:avLst/>
          </a:prstGeom>
          <a:noFill/>
          <a:ln>
            <a:noFill/>
          </a:ln>
        </p:spPr>
      </p:pic>
      <p:sp>
        <p:nvSpPr>
          <p:cNvPr id="128" name="Google Shape;128;p36"/>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Green">
  <p:cSld name="Section Green">
    <p:bg>
      <p:bgPr>
        <a:solidFill>
          <a:schemeClr val="dk2"/>
        </a:solidFill>
        <a:effectLst/>
      </p:bgPr>
    </p:bg>
    <p:spTree>
      <p:nvGrpSpPr>
        <p:cNvPr id="1" name="Shape 129"/>
        <p:cNvGrpSpPr/>
        <p:nvPr/>
      </p:nvGrpSpPr>
      <p:grpSpPr>
        <a:xfrm>
          <a:off x="0" y="0"/>
          <a:ext cx="0" cy="0"/>
          <a:chOff x="0" y="0"/>
          <a:chExt cx="0" cy="0"/>
        </a:xfrm>
      </p:grpSpPr>
      <p:pic>
        <p:nvPicPr>
          <p:cNvPr id="130" name="Google Shape;130;p37"/>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31" name="Google Shape;131;p37"/>
          <p:cNvSpPr txBox="1">
            <a:spLocks noGrp="1"/>
          </p:cNvSpPr>
          <p:nvPr>
            <p:ph type="title"/>
          </p:nvPr>
        </p:nvSpPr>
        <p:spPr>
          <a:xfrm>
            <a:off x="771027" y="3184381"/>
            <a:ext cx="9744199" cy="1015663"/>
          </a:xfrm>
          <a:prstGeom prst="rect">
            <a:avLst/>
          </a:prstGeom>
          <a:noFill/>
          <a:ln>
            <a:noFill/>
          </a:ln>
        </p:spPr>
        <p:txBody>
          <a:bodyPr spcFirstLastPara="1" wrap="square" lIns="91425" tIns="91425" rIns="91425" bIns="91425" anchor="b" anchorCtr="0">
            <a:spAutoFit/>
          </a:bodyPr>
          <a:lstStyle>
            <a:lvl1pPr lvl="0" algn="l">
              <a:lnSpc>
                <a:spcPct val="100000"/>
              </a:lnSpc>
              <a:spcBef>
                <a:spcPts val="0"/>
              </a:spcBef>
              <a:spcAft>
                <a:spcPts val="0"/>
              </a:spcAft>
              <a:buClr>
                <a:schemeClr val="lt1"/>
              </a:buClr>
              <a:buSzPts val="5400"/>
              <a:buFont typeface="Arial"/>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7"/>
          <p:cNvSpPr txBox="1">
            <a:spLocks noGrp="1"/>
          </p:cNvSpPr>
          <p:nvPr>
            <p:ph type="body" idx="1"/>
          </p:nvPr>
        </p:nvSpPr>
        <p:spPr>
          <a:xfrm>
            <a:off x="771027" y="4253661"/>
            <a:ext cx="9744199" cy="517065"/>
          </a:xfrm>
          <a:prstGeom prst="rect">
            <a:avLst/>
          </a:prstGeom>
          <a:noFill/>
          <a:ln>
            <a:noFill/>
          </a:ln>
        </p:spPr>
        <p:txBody>
          <a:bodyPr spcFirstLastPara="1" wrap="square" lIns="91425" tIns="91425" rIns="91425" bIns="91425" anchor="t" anchorCtr="0">
            <a:spAutoFit/>
          </a:bodyPr>
          <a:lstStyle>
            <a:lvl1pPr marL="457200" lvl="0" indent="-228600" algn="l">
              <a:lnSpc>
                <a:spcPct val="120000"/>
              </a:lnSpc>
              <a:spcBef>
                <a:spcPts val="600"/>
              </a:spcBef>
              <a:spcAft>
                <a:spcPts val="0"/>
              </a:spcAft>
              <a:buClr>
                <a:schemeClr val="lt1"/>
              </a:buClr>
              <a:buSzPts val="1800"/>
              <a:buNone/>
              <a:defRPr>
                <a:solidFill>
                  <a:schemeClr val="lt1"/>
                </a:solidFill>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33" name="Google Shape;133;p37"/>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2"/>
        </a:solidFill>
        <a:effectLst/>
      </p:bgPr>
    </p:bg>
    <p:spTree>
      <p:nvGrpSpPr>
        <p:cNvPr id="1" name="Shape 134"/>
        <p:cNvGrpSpPr/>
        <p:nvPr/>
      </p:nvGrpSpPr>
      <p:grpSpPr>
        <a:xfrm>
          <a:off x="0" y="0"/>
          <a:ext cx="0" cy="0"/>
          <a:chOff x="0" y="0"/>
          <a:chExt cx="0" cy="0"/>
        </a:xfrm>
      </p:grpSpPr>
      <p:pic>
        <p:nvPicPr>
          <p:cNvPr id="135" name="Google Shape;135;p38"/>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36" name="Google Shape;136;p38"/>
          <p:cNvSpPr txBox="1">
            <a:spLocks noGrp="1"/>
          </p:cNvSpPr>
          <p:nvPr>
            <p:ph type="title"/>
          </p:nvPr>
        </p:nvSpPr>
        <p:spPr>
          <a:xfrm>
            <a:off x="2036701" y="2797385"/>
            <a:ext cx="9744199" cy="1015663"/>
          </a:xfrm>
          <a:prstGeom prst="rect">
            <a:avLst/>
          </a:prstGeom>
          <a:noFill/>
          <a:ln>
            <a:noFill/>
          </a:ln>
        </p:spPr>
        <p:txBody>
          <a:bodyPr spcFirstLastPara="1" wrap="square" lIns="91425" tIns="91425" rIns="91425" bIns="91425" anchor="ctr" anchorCtr="0">
            <a:spAutoFit/>
          </a:bodyPr>
          <a:lstStyle>
            <a:lvl1pPr lvl="0" algn="ctr">
              <a:lnSpc>
                <a:spcPct val="100000"/>
              </a:lnSpc>
              <a:spcBef>
                <a:spcPts val="0"/>
              </a:spcBef>
              <a:spcAft>
                <a:spcPts val="0"/>
              </a:spcAft>
              <a:buClr>
                <a:schemeClr val="lt1"/>
              </a:buClr>
              <a:buSzPts val="5400"/>
              <a:buFont typeface="Arial"/>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38"/>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p:cSld name="Comparison">
    <p:bg>
      <p:bgPr>
        <a:solidFill>
          <a:schemeClr val="dk2"/>
        </a:solidFill>
        <a:effectLst/>
      </p:bgPr>
    </p:bg>
    <p:spTree>
      <p:nvGrpSpPr>
        <p:cNvPr id="1" name="Shape 138"/>
        <p:cNvGrpSpPr/>
        <p:nvPr/>
      </p:nvGrpSpPr>
      <p:grpSpPr>
        <a:xfrm>
          <a:off x="0" y="0"/>
          <a:ext cx="0" cy="0"/>
          <a:chOff x="0" y="0"/>
          <a:chExt cx="0" cy="0"/>
        </a:xfrm>
      </p:grpSpPr>
      <p:pic>
        <p:nvPicPr>
          <p:cNvPr id="139" name="Google Shape;139;p39"/>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40" name="Google Shape;140;p39"/>
          <p:cNvSpPr txBox="1">
            <a:spLocks noGrp="1"/>
          </p:cNvSpPr>
          <p:nvPr>
            <p:ph type="body" idx="1"/>
          </p:nvPr>
        </p:nvSpPr>
        <p:spPr>
          <a:xfrm>
            <a:off x="742950"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1" name="Google Shape;141;p39"/>
          <p:cNvSpPr txBox="1">
            <a:spLocks noGrp="1"/>
          </p:cNvSpPr>
          <p:nvPr>
            <p:ph type="body" idx="2"/>
          </p:nvPr>
        </p:nvSpPr>
        <p:spPr>
          <a:xfrm>
            <a:off x="5106473"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2" name="Google Shape;142;p39"/>
          <p:cNvSpPr txBox="1">
            <a:spLocks noGrp="1"/>
          </p:cNvSpPr>
          <p:nvPr>
            <p:ph type="body" idx="3"/>
          </p:nvPr>
        </p:nvSpPr>
        <p:spPr>
          <a:xfrm>
            <a:off x="9469996" y="2728873"/>
            <a:ext cx="3604654" cy="627864"/>
          </a:xfrm>
          <a:prstGeom prst="rect">
            <a:avLst/>
          </a:prstGeom>
          <a:noFill/>
          <a:ln>
            <a:noFill/>
          </a:ln>
        </p:spPr>
        <p:txBody>
          <a:bodyPr spcFirstLastPara="1" wrap="square" lIns="91425" tIns="91425" rIns="91425" bIns="91425" anchor="ctr" anchorCtr="0">
            <a:spAutoFit/>
          </a:bodyPr>
          <a:lstStyle>
            <a:lvl1pPr marL="457200" lvl="0" indent="-228600" algn="ctr">
              <a:lnSpc>
                <a:spcPct val="120000"/>
              </a:lnSpc>
              <a:spcBef>
                <a:spcPts val="600"/>
              </a:spcBef>
              <a:spcAft>
                <a:spcPts val="0"/>
              </a:spcAft>
              <a:buClr>
                <a:schemeClr val="lt1"/>
              </a:buClr>
              <a:buSzPts val="2400"/>
              <a:buNone/>
              <a:defRPr sz="2400">
                <a:solidFill>
                  <a:schemeClr val="lt1"/>
                </a:solidFill>
              </a:defRPr>
            </a:lvl1pPr>
            <a:lvl2pPr marL="914400" lvl="1" indent="-330200" algn="l">
              <a:lnSpc>
                <a:spcPct val="120000"/>
              </a:lnSpc>
              <a:spcBef>
                <a:spcPts val="600"/>
              </a:spcBef>
              <a:spcAft>
                <a:spcPts val="0"/>
              </a:spcAft>
              <a:buClr>
                <a:schemeClr val="lt1"/>
              </a:buClr>
              <a:buSzPts val="1600"/>
              <a:buChar char="–"/>
              <a:defRPr>
                <a:solidFill>
                  <a:schemeClr val="lt1"/>
                </a:solidFill>
              </a:defRPr>
            </a:lvl2pPr>
            <a:lvl3pPr marL="1371600" lvl="2" indent="-330200" algn="l">
              <a:lnSpc>
                <a:spcPct val="120000"/>
              </a:lnSpc>
              <a:spcBef>
                <a:spcPts val="600"/>
              </a:spcBef>
              <a:spcAft>
                <a:spcPts val="0"/>
              </a:spcAft>
              <a:buClr>
                <a:schemeClr val="lt1"/>
              </a:buClr>
              <a:buSzPts val="1600"/>
              <a:buChar char="•"/>
              <a:defRPr>
                <a:solidFill>
                  <a:schemeClr val="lt1"/>
                </a:solidFill>
              </a:defRPr>
            </a:lvl3pPr>
            <a:lvl4pPr marL="1828800" lvl="3" indent="-330200" algn="l">
              <a:lnSpc>
                <a:spcPct val="120000"/>
              </a:lnSpc>
              <a:spcBef>
                <a:spcPts val="600"/>
              </a:spcBef>
              <a:spcAft>
                <a:spcPts val="0"/>
              </a:spcAft>
              <a:buClr>
                <a:schemeClr val="lt1"/>
              </a:buClr>
              <a:buSzPts val="1600"/>
              <a:buChar char="–"/>
              <a:defRPr>
                <a:solidFill>
                  <a:schemeClr val="lt1"/>
                </a:solidFill>
              </a:defRPr>
            </a:lvl4pPr>
            <a:lvl5pPr marL="2286000" lvl="4" indent="-333248" algn="l">
              <a:lnSpc>
                <a:spcPct val="100000"/>
              </a:lnSpc>
              <a:spcBef>
                <a:spcPts val="600"/>
              </a:spcBef>
              <a:spcAft>
                <a:spcPts val="0"/>
              </a:spcAft>
              <a:buClr>
                <a:schemeClr val="lt1"/>
              </a:buClr>
              <a:buSzPts val="1648"/>
              <a:buChar char="»"/>
              <a:defRPr>
                <a:solidFill>
                  <a:schemeClr val="lt1"/>
                </a:solidFill>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43" name="Google Shape;143;p3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Footer">
  <p:cSld name="Blank Footer">
    <p:spTree>
      <p:nvGrpSpPr>
        <p:cNvPr id="1" name="Shape 144"/>
        <p:cNvGrpSpPr/>
        <p:nvPr/>
      </p:nvGrpSpPr>
      <p:grpSpPr>
        <a:xfrm>
          <a:off x="0" y="0"/>
          <a:ext cx="0" cy="0"/>
          <a:chOff x="0" y="0"/>
          <a:chExt cx="0" cy="0"/>
        </a:xfrm>
      </p:grpSpPr>
      <p:grpSp>
        <p:nvGrpSpPr>
          <p:cNvPr id="145" name="Google Shape;145;p40"/>
          <p:cNvGrpSpPr/>
          <p:nvPr/>
        </p:nvGrpSpPr>
        <p:grpSpPr>
          <a:xfrm>
            <a:off x="0" y="7049630"/>
            <a:ext cx="13817600" cy="722770"/>
            <a:chOff x="0" y="7049630"/>
            <a:chExt cx="13817600" cy="722770"/>
          </a:xfrm>
        </p:grpSpPr>
        <p:pic>
          <p:nvPicPr>
            <p:cNvPr id="146" name="Google Shape;146;p40"/>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147" name="Google Shape;147;p40"/>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148" name="Google Shape;148;p4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Green">
  <p:cSld name="Blank Green">
    <p:bg>
      <p:bgPr>
        <a:solidFill>
          <a:schemeClr val="dk2"/>
        </a:solidFill>
        <a:effectLst/>
      </p:bgPr>
    </p:bg>
    <p:spTree>
      <p:nvGrpSpPr>
        <p:cNvPr id="1" name="Shape 149"/>
        <p:cNvGrpSpPr/>
        <p:nvPr/>
      </p:nvGrpSpPr>
      <p:grpSpPr>
        <a:xfrm>
          <a:off x="0" y="0"/>
          <a:ext cx="0" cy="0"/>
          <a:chOff x="0" y="0"/>
          <a:chExt cx="0" cy="0"/>
        </a:xfrm>
      </p:grpSpPr>
      <p:pic>
        <p:nvPicPr>
          <p:cNvPr id="150" name="Google Shape;150;p41"/>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151" name="Google Shape;151;p41"/>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chemeClr val="dk2"/>
        </a:solidFill>
        <a:effectLst/>
      </p:bgPr>
    </p:bg>
    <p:spTree>
      <p:nvGrpSpPr>
        <p:cNvPr id="1" name="Shape 13"/>
        <p:cNvGrpSpPr/>
        <p:nvPr/>
      </p:nvGrpSpPr>
      <p:grpSpPr>
        <a:xfrm>
          <a:off x="0" y="0"/>
          <a:ext cx="0" cy="0"/>
          <a:chOff x="0" y="0"/>
          <a:chExt cx="0" cy="0"/>
        </a:xfrm>
      </p:grpSpPr>
      <p:pic>
        <p:nvPicPr>
          <p:cNvPr id="14" name="Google Shape;14;p20"/>
          <p:cNvPicPr preferRelativeResize="0"/>
          <p:nvPr/>
        </p:nvPicPr>
        <p:blipFill rotWithShape="1">
          <a:blip r:embed="rId2">
            <a:alphaModFix/>
          </a:blip>
          <a:srcRect/>
          <a:stretch/>
        </p:blipFill>
        <p:spPr>
          <a:xfrm>
            <a:off x="0" y="0"/>
            <a:ext cx="13817600" cy="7772400"/>
          </a:xfrm>
          <a:prstGeom prst="rect">
            <a:avLst/>
          </a:prstGeom>
          <a:noFill/>
          <a:ln>
            <a:noFill/>
          </a:ln>
        </p:spPr>
      </p:pic>
      <p:pic>
        <p:nvPicPr>
          <p:cNvPr id="15" name="Google Shape;15;p20"/>
          <p:cNvPicPr preferRelativeResize="0"/>
          <p:nvPr/>
        </p:nvPicPr>
        <p:blipFill rotWithShape="1">
          <a:blip r:embed="rId3">
            <a:alphaModFix/>
          </a:blip>
          <a:srcRect/>
          <a:stretch/>
        </p:blipFill>
        <p:spPr>
          <a:xfrm>
            <a:off x="3694772" y="606859"/>
            <a:ext cx="6471598" cy="6471598"/>
          </a:xfrm>
          <a:prstGeom prst="rect">
            <a:avLst/>
          </a:prstGeom>
          <a:noFill/>
          <a:ln>
            <a:noFill/>
          </a:ln>
        </p:spPr>
      </p:pic>
      <p:sp>
        <p:nvSpPr>
          <p:cNvPr id="16" name="Google Shape;16;p20"/>
          <p:cNvSpPr txBox="1">
            <a:spLocks noGrp="1"/>
          </p:cNvSpPr>
          <p:nvPr>
            <p:ph type="body" idx="1"/>
          </p:nvPr>
        </p:nvSpPr>
        <p:spPr>
          <a:xfrm>
            <a:off x="3694772" y="2695562"/>
            <a:ext cx="6471598" cy="3145934"/>
          </a:xfrm>
          <a:prstGeom prst="rect">
            <a:avLst/>
          </a:prstGeom>
          <a:noFill/>
          <a:ln>
            <a:noFill/>
          </a:ln>
        </p:spPr>
        <p:txBody>
          <a:bodyPr spcFirstLastPara="1" wrap="square" lIns="91425" tIns="91425" rIns="91425" bIns="91425" anchor="ctr" anchorCtr="0">
            <a:normAutofit/>
          </a:bodyPr>
          <a:lstStyle>
            <a:lvl1pPr marL="457200" lvl="0" indent="-228600" algn="ctr">
              <a:lnSpc>
                <a:spcPct val="100000"/>
              </a:lnSpc>
              <a:spcBef>
                <a:spcPts val="0"/>
              </a:spcBef>
              <a:spcAft>
                <a:spcPts val="0"/>
              </a:spcAft>
              <a:buClr>
                <a:schemeClr val="lt1"/>
              </a:buClr>
              <a:buSzPts val="4400"/>
              <a:buNone/>
              <a:defRPr sz="4400">
                <a:solidFill>
                  <a:schemeClr val="lt1"/>
                </a:solidFill>
                <a:latin typeface="Arial"/>
                <a:ea typeface="Arial"/>
                <a:cs typeface="Arial"/>
                <a:sym typeface="Arial"/>
              </a:defRPr>
            </a:lvl1pPr>
            <a:lvl2pPr marL="914400" lvl="1" indent="-228600" algn="l">
              <a:lnSpc>
                <a:spcPct val="120000"/>
              </a:lnSpc>
              <a:spcBef>
                <a:spcPts val="0"/>
              </a:spcBef>
              <a:spcAft>
                <a:spcPts val="0"/>
              </a:spcAft>
              <a:buClr>
                <a:schemeClr val="lt1"/>
              </a:buClr>
              <a:buSzPts val="5495"/>
              <a:buNone/>
              <a:defRPr sz="5495">
                <a:solidFill>
                  <a:schemeClr val="lt1"/>
                </a:solidFill>
                <a:latin typeface="Arial"/>
                <a:ea typeface="Arial"/>
                <a:cs typeface="Arial"/>
                <a:sym typeface="Arial"/>
              </a:defRPr>
            </a:lvl2pPr>
            <a:lvl3pPr marL="1371600" lvl="2" indent="-228600" algn="l">
              <a:lnSpc>
                <a:spcPct val="120000"/>
              </a:lnSpc>
              <a:spcBef>
                <a:spcPts val="600"/>
              </a:spcBef>
              <a:spcAft>
                <a:spcPts val="0"/>
              </a:spcAft>
              <a:buClr>
                <a:schemeClr val="lt1"/>
              </a:buClr>
              <a:buSzPts val="5495"/>
              <a:buNone/>
              <a:defRPr sz="5495">
                <a:solidFill>
                  <a:schemeClr val="lt1"/>
                </a:solidFill>
                <a:latin typeface="Arial"/>
                <a:ea typeface="Arial"/>
                <a:cs typeface="Arial"/>
                <a:sym typeface="Arial"/>
              </a:defRPr>
            </a:lvl3pPr>
            <a:lvl4pPr marL="1828800" lvl="3" indent="-228600" algn="l">
              <a:lnSpc>
                <a:spcPct val="120000"/>
              </a:lnSpc>
              <a:spcBef>
                <a:spcPts val="600"/>
              </a:spcBef>
              <a:spcAft>
                <a:spcPts val="0"/>
              </a:spcAft>
              <a:buClr>
                <a:schemeClr val="lt1"/>
              </a:buClr>
              <a:buSzPts val="5495"/>
              <a:buNone/>
              <a:defRPr sz="5495">
                <a:solidFill>
                  <a:schemeClr val="lt1"/>
                </a:solidFill>
                <a:latin typeface="Arial"/>
                <a:ea typeface="Arial"/>
                <a:cs typeface="Arial"/>
                <a:sym typeface="Arial"/>
              </a:defRPr>
            </a:lvl4pPr>
            <a:lvl5pPr marL="2286000" lvl="4" indent="-228600" algn="l">
              <a:lnSpc>
                <a:spcPct val="100000"/>
              </a:lnSpc>
              <a:spcBef>
                <a:spcPts val="1099"/>
              </a:spcBef>
              <a:spcAft>
                <a:spcPts val="0"/>
              </a:spcAft>
              <a:buClr>
                <a:schemeClr val="lt1"/>
              </a:buClr>
              <a:buSzPts val="5495"/>
              <a:buNone/>
              <a:defRPr sz="5495">
                <a:solidFill>
                  <a:schemeClr val="lt1"/>
                </a:solidFill>
                <a:latin typeface="Arial"/>
                <a:ea typeface="Arial"/>
                <a:cs typeface="Arial"/>
                <a:sym typeface="Aria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 name="Google Shape;17;p20"/>
          <p:cNvSpPr txBox="1">
            <a:spLocks noGrp="1"/>
          </p:cNvSpPr>
          <p:nvPr>
            <p:ph type="body" idx="2"/>
          </p:nvPr>
        </p:nvSpPr>
        <p:spPr>
          <a:xfrm>
            <a:off x="8760031" y="6803537"/>
            <a:ext cx="4437410" cy="480131"/>
          </a:xfrm>
          <a:prstGeom prst="rect">
            <a:avLst/>
          </a:prstGeom>
          <a:noFill/>
          <a:ln>
            <a:noFill/>
          </a:ln>
        </p:spPr>
        <p:txBody>
          <a:bodyPr spcFirstLastPara="1" wrap="square" lIns="91425" tIns="91425" rIns="91425" bIns="91425" anchor="t" anchorCtr="0">
            <a:spAutoFit/>
          </a:bodyPr>
          <a:lstStyle>
            <a:lvl1pPr marL="457200" lvl="0" indent="-228600" algn="r">
              <a:lnSpc>
                <a:spcPct val="120000"/>
              </a:lnSpc>
              <a:spcBef>
                <a:spcPts val="600"/>
              </a:spcBef>
              <a:spcAft>
                <a:spcPts val="0"/>
              </a:spcAft>
              <a:buClr>
                <a:schemeClr val="lt1"/>
              </a:buClr>
              <a:buSzPts val="1600"/>
              <a:buNone/>
              <a:defRPr sz="1600">
                <a:solidFill>
                  <a:schemeClr val="lt1"/>
                </a:solidFill>
              </a:defRPr>
            </a:lvl1pPr>
            <a:lvl2pPr marL="914400" lvl="1" indent="-228600" algn="l">
              <a:lnSpc>
                <a:spcPct val="120000"/>
              </a:lnSpc>
              <a:spcBef>
                <a:spcPts val="600"/>
              </a:spcBef>
              <a:spcAft>
                <a:spcPts val="0"/>
              </a:spcAft>
              <a:buClr>
                <a:schemeClr val="dk1"/>
              </a:buClr>
              <a:buSzPts val="1600"/>
              <a:buNone/>
              <a:defRPr/>
            </a:lvl2pPr>
            <a:lvl3pPr marL="1371600" lvl="2" indent="-228600" algn="l">
              <a:lnSpc>
                <a:spcPct val="120000"/>
              </a:lnSpc>
              <a:spcBef>
                <a:spcPts val="600"/>
              </a:spcBef>
              <a:spcAft>
                <a:spcPts val="0"/>
              </a:spcAft>
              <a:buClr>
                <a:schemeClr val="dk1"/>
              </a:buClr>
              <a:buSzPts val="1600"/>
              <a:buNone/>
              <a:defRPr/>
            </a:lvl3pPr>
            <a:lvl4pPr marL="1828800" lvl="3" indent="-228600" algn="l">
              <a:lnSpc>
                <a:spcPct val="120000"/>
              </a:lnSpc>
              <a:spcBef>
                <a:spcPts val="600"/>
              </a:spcBef>
              <a:spcAft>
                <a:spcPts val="0"/>
              </a:spcAft>
              <a:buClr>
                <a:schemeClr val="dk1"/>
              </a:buClr>
              <a:buSzPts val="1600"/>
              <a:buNone/>
              <a:defRPr/>
            </a:lvl4pPr>
            <a:lvl5pPr marL="2286000" lvl="4" indent="-228600" algn="l">
              <a:lnSpc>
                <a:spcPct val="100000"/>
              </a:lnSpc>
              <a:spcBef>
                <a:spcPts val="600"/>
              </a:spcBef>
              <a:spcAft>
                <a:spcPts val="0"/>
              </a:spcAft>
              <a:buClr>
                <a:srgbClr val="0B3F40"/>
              </a:buClr>
              <a:buSzPts val="1648"/>
              <a:buNone/>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18" name="Google Shape;18;p20"/>
          <p:cNvPicPr preferRelativeResize="0"/>
          <p:nvPr/>
        </p:nvPicPr>
        <p:blipFill rotWithShape="1">
          <a:blip r:embed="rId4">
            <a:alphaModFix/>
          </a:blip>
          <a:srcRect/>
          <a:stretch/>
        </p:blipFill>
        <p:spPr>
          <a:xfrm>
            <a:off x="510421" y="6299183"/>
            <a:ext cx="3981647" cy="1134769"/>
          </a:xfrm>
          <a:prstGeom prst="rect">
            <a:avLst/>
          </a:prstGeom>
          <a:noFill/>
          <a:ln>
            <a:noFill/>
          </a:ln>
        </p:spPr>
      </p:pic>
      <p:sp>
        <p:nvSpPr>
          <p:cNvPr id="19" name="Google Shape;19;p2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hoto+Green">
  <p:cSld name="Photo+Green">
    <p:spTree>
      <p:nvGrpSpPr>
        <p:cNvPr id="1" name="Shape 47"/>
        <p:cNvGrpSpPr/>
        <p:nvPr/>
      </p:nvGrpSpPr>
      <p:grpSpPr>
        <a:xfrm>
          <a:off x="0" y="0"/>
          <a:ext cx="0" cy="0"/>
          <a:chOff x="0" y="0"/>
          <a:chExt cx="0" cy="0"/>
        </a:xfrm>
      </p:grpSpPr>
      <p:pic>
        <p:nvPicPr>
          <p:cNvPr id="48" name="Google Shape;48;p25"/>
          <p:cNvPicPr preferRelativeResize="0"/>
          <p:nvPr/>
        </p:nvPicPr>
        <p:blipFill rotWithShape="1">
          <a:blip r:embed="rId2">
            <a:alphaModFix/>
          </a:blip>
          <a:srcRect l="25398" r="40778"/>
          <a:stretch/>
        </p:blipFill>
        <p:spPr>
          <a:xfrm>
            <a:off x="9144000" y="0"/>
            <a:ext cx="4673600" cy="7772400"/>
          </a:xfrm>
          <a:prstGeom prst="rect">
            <a:avLst/>
          </a:prstGeom>
          <a:noFill/>
          <a:ln>
            <a:noFill/>
          </a:ln>
        </p:spPr>
      </p:pic>
      <p:sp>
        <p:nvSpPr>
          <p:cNvPr id="49" name="Google Shape;49;p25"/>
          <p:cNvSpPr>
            <a:spLocks noGrp="1"/>
          </p:cNvSpPr>
          <p:nvPr>
            <p:ph type="pic" idx="2"/>
          </p:nvPr>
        </p:nvSpPr>
        <p:spPr>
          <a:xfrm>
            <a:off x="0" y="0"/>
            <a:ext cx="9144000"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50" name="Google Shape;50;p25"/>
          <p:cNvSpPr txBox="1">
            <a:spLocks noGrp="1"/>
          </p:cNvSpPr>
          <p:nvPr>
            <p:ph type="title"/>
          </p:nvPr>
        </p:nvSpPr>
        <p:spPr>
          <a:xfrm>
            <a:off x="9560560" y="2842090"/>
            <a:ext cx="3840480" cy="533740"/>
          </a:xfrm>
          <a:prstGeom prst="rect">
            <a:avLst/>
          </a:prstGeom>
          <a:noFill/>
          <a:ln>
            <a:noFill/>
          </a:ln>
        </p:spPr>
        <p:txBody>
          <a:bodyPr spcFirstLastPara="1" wrap="square" lIns="101850" tIns="50925" rIns="101850" bIns="50925" anchor="b" anchorCtr="0">
            <a:spAutoFit/>
          </a:bodyPr>
          <a:lstStyle>
            <a:lvl1pPr lvl="0" algn="ctr">
              <a:lnSpc>
                <a:spcPct val="100000"/>
              </a:lnSpc>
              <a:spcBef>
                <a:spcPts val="0"/>
              </a:spcBef>
              <a:spcAft>
                <a:spcPts val="0"/>
              </a:spcAft>
              <a:buClr>
                <a:schemeClr val="lt1"/>
              </a:buClr>
              <a:buSzPts val="2800"/>
              <a:buFont typeface="Arial"/>
              <a:buNone/>
              <a:defRPr sz="2800" b="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5"/>
          <p:cNvSpPr txBox="1">
            <a:spLocks noGrp="1"/>
          </p:cNvSpPr>
          <p:nvPr>
            <p:ph type="body" idx="1"/>
          </p:nvPr>
        </p:nvSpPr>
        <p:spPr>
          <a:xfrm>
            <a:off x="9560560" y="3886200"/>
            <a:ext cx="3840480" cy="500458"/>
          </a:xfrm>
          <a:prstGeom prst="rect">
            <a:avLst/>
          </a:prstGeom>
          <a:noFill/>
          <a:ln>
            <a:noFill/>
          </a:ln>
        </p:spPr>
        <p:txBody>
          <a:bodyPr spcFirstLastPara="1" wrap="square" lIns="91425" tIns="91425" rIns="91425" bIns="91425" anchor="t" anchorCtr="0">
            <a:spAutoFit/>
          </a:bodyPr>
          <a:lstStyle>
            <a:lvl1pPr marL="457200" lvl="0" indent="-228600" algn="ctr">
              <a:lnSpc>
                <a:spcPct val="114000"/>
              </a:lnSpc>
              <a:spcBef>
                <a:spcPts val="600"/>
              </a:spcBef>
              <a:spcAft>
                <a:spcPts val="0"/>
              </a:spcAft>
              <a:buClr>
                <a:schemeClr val="lt1"/>
              </a:buClr>
              <a:buSzPts val="1800"/>
              <a:buNone/>
              <a:defRPr>
                <a:solidFill>
                  <a:schemeClr val="lt1"/>
                </a:solidFill>
              </a:defRPr>
            </a:lvl1pPr>
            <a:lvl2pPr marL="914400" lvl="1" indent="-342900" algn="l">
              <a:lnSpc>
                <a:spcPct val="120000"/>
              </a:lnSpc>
              <a:spcBef>
                <a:spcPts val="600"/>
              </a:spcBef>
              <a:spcAft>
                <a:spcPts val="0"/>
              </a:spcAft>
              <a:buClr>
                <a:schemeClr val="dk1"/>
              </a:buClr>
              <a:buSzPts val="1800"/>
              <a:buChar char="–"/>
              <a:defRPr/>
            </a:lvl2pPr>
            <a:lvl3pPr marL="1371600" lvl="2" indent="-342900" algn="l">
              <a:lnSpc>
                <a:spcPct val="120000"/>
              </a:lnSpc>
              <a:spcBef>
                <a:spcPts val="600"/>
              </a:spcBef>
              <a:spcAft>
                <a:spcPts val="0"/>
              </a:spcAft>
              <a:buClr>
                <a:schemeClr val="dk1"/>
              </a:buClr>
              <a:buSzPts val="1800"/>
              <a:buChar char="•"/>
              <a:defRPr/>
            </a:lvl3pPr>
            <a:lvl4pPr marL="1828800" lvl="3" indent="-342900" algn="l">
              <a:lnSpc>
                <a:spcPct val="120000"/>
              </a:lnSpc>
              <a:spcBef>
                <a:spcPts val="600"/>
              </a:spcBef>
              <a:spcAft>
                <a:spcPts val="0"/>
              </a:spcAft>
              <a:buClr>
                <a:schemeClr val="dk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52" name="Google Shape;52;p25"/>
          <p:cNvPicPr preferRelativeResize="0"/>
          <p:nvPr/>
        </p:nvPicPr>
        <p:blipFill rotWithShape="1">
          <a:blip r:embed="rId3">
            <a:alphaModFix/>
          </a:blip>
          <a:srcRect/>
          <a:stretch/>
        </p:blipFill>
        <p:spPr>
          <a:xfrm>
            <a:off x="12932416" y="6948176"/>
            <a:ext cx="488944" cy="488944"/>
          </a:xfrm>
          <a:prstGeom prst="rect">
            <a:avLst/>
          </a:prstGeom>
          <a:noFill/>
          <a:ln>
            <a:noFill/>
          </a:ln>
        </p:spPr>
      </p:pic>
      <p:sp>
        <p:nvSpPr>
          <p:cNvPr id="53" name="Google Shape;53;p25"/>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and Photo Left">
  <p:cSld name="Content and Photo Left">
    <p:spTree>
      <p:nvGrpSpPr>
        <p:cNvPr id="1" name="Shape 54"/>
        <p:cNvGrpSpPr/>
        <p:nvPr/>
      </p:nvGrpSpPr>
      <p:grpSpPr>
        <a:xfrm>
          <a:off x="0" y="0"/>
          <a:ext cx="0" cy="0"/>
          <a:chOff x="0" y="0"/>
          <a:chExt cx="0" cy="0"/>
        </a:xfrm>
      </p:grpSpPr>
      <p:sp>
        <p:nvSpPr>
          <p:cNvPr id="55" name="Google Shape;55;p26"/>
          <p:cNvSpPr txBox="1">
            <a:spLocks noGrp="1"/>
          </p:cNvSpPr>
          <p:nvPr>
            <p:ph type="title"/>
          </p:nvPr>
        </p:nvSpPr>
        <p:spPr>
          <a:xfrm>
            <a:off x="8333452" y="982462"/>
            <a:ext cx="4862405" cy="1794085"/>
          </a:xfrm>
          <a:prstGeom prst="rect">
            <a:avLst/>
          </a:prstGeom>
          <a:noFill/>
          <a:ln>
            <a:noFill/>
          </a:ln>
        </p:spPr>
        <p:txBody>
          <a:bodyPr spcFirstLastPara="1" wrap="square" lIns="91425" tIns="91425" rIns="91425" bIns="91425" anchor="t" anchorCtr="0">
            <a:sp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6"/>
          <p:cNvSpPr txBox="1">
            <a:spLocks noGrp="1"/>
          </p:cNvSpPr>
          <p:nvPr>
            <p:ph type="body" idx="1"/>
          </p:nvPr>
        </p:nvSpPr>
        <p:spPr>
          <a:xfrm>
            <a:off x="8333452" y="3052261"/>
            <a:ext cx="4862404" cy="1975926"/>
          </a:xfrm>
          <a:prstGeom prst="rect">
            <a:avLst/>
          </a:prstGeom>
          <a:noFill/>
          <a:ln>
            <a:noFill/>
          </a:ln>
        </p:spPr>
        <p:txBody>
          <a:bodyPr spcFirstLastPara="1" wrap="square" lIns="91425" tIns="91425" rIns="91425" bIns="91425" anchor="t" anchorCtr="0">
            <a:spAutoFit/>
          </a:bodyPr>
          <a:lstStyle>
            <a:lvl1pPr marL="457200" lvl="0" indent="-342900" algn="l">
              <a:lnSpc>
                <a:spcPct val="120000"/>
              </a:lnSpc>
              <a:spcBef>
                <a:spcPts val="600"/>
              </a:spcBef>
              <a:spcAft>
                <a:spcPts val="0"/>
              </a:spcAft>
              <a:buClr>
                <a:schemeClr val="dk1"/>
              </a:buClr>
              <a:buSzPts val="1800"/>
              <a:buChar char="•"/>
              <a:defRPr>
                <a:solidFill>
                  <a:schemeClr val="dk1"/>
                </a:solidFill>
              </a:defRPr>
            </a:lvl1pPr>
            <a:lvl2pPr marL="914400" lvl="1" indent="-330200" algn="l">
              <a:lnSpc>
                <a:spcPct val="120000"/>
              </a:lnSpc>
              <a:spcBef>
                <a:spcPts val="600"/>
              </a:spcBef>
              <a:spcAft>
                <a:spcPts val="0"/>
              </a:spcAft>
              <a:buClr>
                <a:schemeClr val="dk1"/>
              </a:buClr>
              <a:buSzPts val="1600"/>
              <a:buChar char="–"/>
              <a:defRPr>
                <a:solidFill>
                  <a:schemeClr val="dk1"/>
                </a:solidFill>
              </a:defRPr>
            </a:lvl2pPr>
            <a:lvl3pPr marL="1371600" lvl="2" indent="-330200" algn="l">
              <a:lnSpc>
                <a:spcPct val="120000"/>
              </a:lnSpc>
              <a:spcBef>
                <a:spcPts val="600"/>
              </a:spcBef>
              <a:spcAft>
                <a:spcPts val="0"/>
              </a:spcAft>
              <a:buClr>
                <a:schemeClr val="dk1"/>
              </a:buClr>
              <a:buSzPts val="1600"/>
              <a:buChar char="•"/>
              <a:defRPr>
                <a:solidFill>
                  <a:schemeClr val="dk1"/>
                </a:solidFill>
              </a:defRPr>
            </a:lvl3pPr>
            <a:lvl4pPr marL="1828800" lvl="3" indent="-330200" algn="l">
              <a:lnSpc>
                <a:spcPct val="120000"/>
              </a:lnSpc>
              <a:spcBef>
                <a:spcPts val="600"/>
              </a:spcBef>
              <a:spcAft>
                <a:spcPts val="0"/>
              </a:spcAft>
              <a:buClr>
                <a:schemeClr val="dk1"/>
              </a:buClr>
              <a:buSzPts val="1600"/>
              <a:buChar char="–"/>
              <a:defRPr>
                <a:solidFill>
                  <a:schemeClr val="dk1"/>
                </a:solidFill>
              </a:defRPr>
            </a:lvl4pPr>
            <a:lvl5pPr marL="2286000" lvl="4" indent="-333248" algn="l">
              <a:lnSpc>
                <a:spcPct val="100000"/>
              </a:lnSpc>
              <a:spcBef>
                <a:spcPts val="600"/>
              </a:spcBef>
              <a:spcAft>
                <a:spcPts val="0"/>
              </a:spcAft>
              <a:buClr>
                <a:schemeClr val="dk1"/>
              </a:buClr>
              <a:buSzPts val="1648"/>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57" name="Google Shape;57;p26"/>
          <p:cNvSpPr>
            <a:spLocks noGrp="1"/>
          </p:cNvSpPr>
          <p:nvPr>
            <p:ph type="pic" idx="2"/>
          </p:nvPr>
        </p:nvSpPr>
        <p:spPr>
          <a:xfrm>
            <a:off x="2" y="0"/>
            <a:ext cx="7711707"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58" name="Google Shape;58;p26"/>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hoto and Header">
  <p:cSld name="Photo and Header">
    <p:spTree>
      <p:nvGrpSpPr>
        <p:cNvPr id="1" name="Shape 59"/>
        <p:cNvGrpSpPr/>
        <p:nvPr/>
      </p:nvGrpSpPr>
      <p:grpSpPr>
        <a:xfrm>
          <a:off x="0" y="0"/>
          <a:ext cx="0" cy="0"/>
          <a:chOff x="0" y="0"/>
          <a:chExt cx="0" cy="0"/>
        </a:xfrm>
      </p:grpSpPr>
      <p:sp>
        <p:nvSpPr>
          <p:cNvPr id="60" name="Google Shape;60;p27"/>
          <p:cNvSpPr>
            <a:spLocks noGrp="1"/>
          </p:cNvSpPr>
          <p:nvPr>
            <p:ph type="pic" idx="2"/>
          </p:nvPr>
        </p:nvSpPr>
        <p:spPr>
          <a:xfrm>
            <a:off x="0" y="0"/>
            <a:ext cx="13817599" cy="710065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grpSp>
        <p:nvGrpSpPr>
          <p:cNvPr id="61" name="Google Shape;61;p27"/>
          <p:cNvGrpSpPr/>
          <p:nvPr/>
        </p:nvGrpSpPr>
        <p:grpSpPr>
          <a:xfrm>
            <a:off x="0" y="7049630"/>
            <a:ext cx="13817600" cy="722770"/>
            <a:chOff x="0" y="7049630"/>
            <a:chExt cx="13817600" cy="722770"/>
          </a:xfrm>
        </p:grpSpPr>
        <p:pic>
          <p:nvPicPr>
            <p:cNvPr id="62" name="Google Shape;62;p27"/>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63" name="Google Shape;63;p27"/>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64" name="Google Shape;64;p27"/>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Full Photo">
  <p:cSld name="Full Photo">
    <p:spTree>
      <p:nvGrpSpPr>
        <p:cNvPr id="1" name="Shape 65"/>
        <p:cNvGrpSpPr/>
        <p:nvPr/>
      </p:nvGrpSpPr>
      <p:grpSpPr>
        <a:xfrm>
          <a:off x="0" y="0"/>
          <a:ext cx="0" cy="0"/>
          <a:chOff x="0" y="0"/>
          <a:chExt cx="0" cy="0"/>
        </a:xfrm>
      </p:grpSpPr>
      <p:sp>
        <p:nvSpPr>
          <p:cNvPr id="66" name="Google Shape;66;p28"/>
          <p:cNvSpPr>
            <a:spLocks noGrp="1"/>
          </p:cNvSpPr>
          <p:nvPr>
            <p:ph type="pic" idx="2"/>
          </p:nvPr>
        </p:nvSpPr>
        <p:spPr>
          <a:xfrm>
            <a:off x="0" y="0"/>
            <a:ext cx="13817599" cy="7772400"/>
          </a:xfrm>
          <a:prstGeom prst="rect">
            <a:avLst/>
          </a:prstGeom>
          <a:noFill/>
          <a:ln>
            <a:noFill/>
          </a:ln>
        </p:spPr>
        <p:txBody>
          <a:bodyPr spcFirstLastPara="1" wrap="square" lIns="91425" tIns="91425" rIns="91425" bIns="91425" anchor="ctr" anchorCtr="0">
            <a:no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67" name="Google Shape;67;p28"/>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hart and Content">
  <p:cSld name="Chart and Content">
    <p:spTree>
      <p:nvGrpSpPr>
        <p:cNvPr id="1" name="Shape 68"/>
        <p:cNvGrpSpPr/>
        <p:nvPr/>
      </p:nvGrpSpPr>
      <p:grpSpPr>
        <a:xfrm>
          <a:off x="0" y="0"/>
          <a:ext cx="0" cy="0"/>
          <a:chOff x="0" y="0"/>
          <a:chExt cx="0" cy="0"/>
        </a:xfrm>
      </p:grpSpPr>
      <p:sp>
        <p:nvSpPr>
          <p:cNvPr id="69" name="Google Shape;69;p29"/>
          <p:cNvSpPr txBox="1">
            <a:spLocks noGrp="1"/>
          </p:cNvSpPr>
          <p:nvPr>
            <p:ph type="title"/>
          </p:nvPr>
        </p:nvSpPr>
        <p:spPr>
          <a:xfrm>
            <a:off x="9150030" y="2317590"/>
            <a:ext cx="4039498" cy="1286510"/>
          </a:xfrm>
          <a:prstGeom prst="rect">
            <a:avLst/>
          </a:prstGeom>
          <a:noFill/>
          <a:ln>
            <a:noFill/>
          </a:ln>
        </p:spPr>
        <p:txBody>
          <a:bodyPr spcFirstLastPara="1" wrap="square" lIns="101850" tIns="50925" rIns="101850" bIns="50925" anchor="t" anchorCtr="0">
            <a:spAutoFit/>
          </a:bodyPr>
          <a:lstStyle>
            <a:lvl1pPr lvl="0" algn="l">
              <a:lnSpc>
                <a:spcPct val="100000"/>
              </a:lnSpc>
              <a:spcBef>
                <a:spcPts val="0"/>
              </a:spcBef>
              <a:spcAft>
                <a:spcPts val="0"/>
              </a:spcAft>
              <a:buClr>
                <a:schemeClr val="dk2"/>
              </a:buClr>
              <a:buSzPts val="3846"/>
              <a:buFont typeface="Arial"/>
              <a:buNone/>
              <a:defRPr sz="3846"/>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9"/>
          <p:cNvSpPr txBox="1">
            <a:spLocks noGrp="1"/>
          </p:cNvSpPr>
          <p:nvPr>
            <p:ph type="body" idx="1"/>
          </p:nvPr>
        </p:nvSpPr>
        <p:spPr>
          <a:xfrm>
            <a:off x="9150030" y="3729514"/>
            <a:ext cx="4039498" cy="970526"/>
          </a:xfrm>
          <a:prstGeom prst="rect">
            <a:avLst/>
          </a:prstGeom>
          <a:noFill/>
          <a:ln>
            <a:noFill/>
          </a:ln>
        </p:spPr>
        <p:txBody>
          <a:bodyPr spcFirstLastPara="1" wrap="square" lIns="91425" tIns="91425" rIns="91425" bIns="91425" anchor="t" anchorCtr="0">
            <a:spAutoFit/>
          </a:bodyPr>
          <a:lstStyle>
            <a:lvl1pPr marL="457200" lvl="0" indent="-228600" algn="l">
              <a:lnSpc>
                <a:spcPct val="114000"/>
              </a:lnSpc>
              <a:spcBef>
                <a:spcPts val="600"/>
              </a:spcBef>
              <a:spcAft>
                <a:spcPts val="0"/>
              </a:spcAft>
              <a:buClr>
                <a:schemeClr val="dk1"/>
              </a:buClr>
              <a:buSzPts val="1800"/>
              <a:buNone/>
              <a:defRPr/>
            </a:lvl1pPr>
            <a:lvl2pPr marL="914400" lvl="1" indent="-342900" algn="l">
              <a:lnSpc>
                <a:spcPct val="120000"/>
              </a:lnSpc>
              <a:spcBef>
                <a:spcPts val="600"/>
              </a:spcBef>
              <a:spcAft>
                <a:spcPts val="0"/>
              </a:spcAft>
              <a:buClr>
                <a:schemeClr val="dk1"/>
              </a:buClr>
              <a:buSzPts val="1800"/>
              <a:buChar char="–"/>
              <a:defRPr/>
            </a:lvl2pPr>
            <a:lvl3pPr marL="1371600" lvl="2" indent="-342900" algn="l">
              <a:lnSpc>
                <a:spcPct val="120000"/>
              </a:lnSpc>
              <a:spcBef>
                <a:spcPts val="600"/>
              </a:spcBef>
              <a:spcAft>
                <a:spcPts val="0"/>
              </a:spcAft>
              <a:buClr>
                <a:schemeClr val="dk1"/>
              </a:buClr>
              <a:buSzPts val="1800"/>
              <a:buChar char="•"/>
              <a:defRPr/>
            </a:lvl3pPr>
            <a:lvl4pPr marL="1828800" lvl="3" indent="-342900" algn="l">
              <a:lnSpc>
                <a:spcPct val="120000"/>
              </a:lnSpc>
              <a:spcBef>
                <a:spcPts val="600"/>
              </a:spcBef>
              <a:spcAft>
                <a:spcPts val="0"/>
              </a:spcAft>
              <a:buClr>
                <a:schemeClr val="dk1"/>
              </a:buClr>
              <a:buSzPts val="1800"/>
              <a:buChar char="–"/>
              <a:defRPr/>
            </a:lvl4pPr>
            <a:lvl5pPr marL="2286000" lvl="4" indent="-342900" algn="l">
              <a:lnSpc>
                <a:spcPct val="100000"/>
              </a:lnSpc>
              <a:spcBef>
                <a:spcPts val="600"/>
              </a:spcBef>
              <a:spcAft>
                <a:spcPts val="0"/>
              </a:spcAft>
              <a:buClr>
                <a:srgbClr val="0B3F4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29"/>
          <p:cNvSpPr>
            <a:spLocks noGrp="1"/>
          </p:cNvSpPr>
          <p:nvPr>
            <p:ph type="chart" idx="2"/>
          </p:nvPr>
        </p:nvSpPr>
        <p:spPr>
          <a:xfrm>
            <a:off x="1269232" y="1443039"/>
            <a:ext cx="6863004" cy="4996263"/>
          </a:xfrm>
          <a:prstGeom prst="rect">
            <a:avLst/>
          </a:prstGeom>
          <a:noFill/>
          <a:ln>
            <a:noFill/>
          </a:ln>
        </p:spPr>
        <p:txBody>
          <a:bodyPr spcFirstLastPara="1" wrap="square" lIns="91425" tIns="91425" rIns="91425" bIns="91425" anchor="ctr" anchorCtr="0">
            <a:normAutofit/>
          </a:bodyPr>
          <a:lstStyle>
            <a:lvl1pPr marR="0" lvl="0" algn="ctr" rtl="0">
              <a:lnSpc>
                <a:spcPct val="120000"/>
              </a:lnSpc>
              <a:spcBef>
                <a:spcPts val="6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R="0" lvl="5"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R="0" lvl="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R="0" lvl="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R="0" lvl="8"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grpSp>
        <p:nvGrpSpPr>
          <p:cNvPr id="72" name="Google Shape;72;p29"/>
          <p:cNvGrpSpPr/>
          <p:nvPr/>
        </p:nvGrpSpPr>
        <p:grpSpPr>
          <a:xfrm>
            <a:off x="0" y="7049630"/>
            <a:ext cx="13817600" cy="722770"/>
            <a:chOff x="0" y="7049630"/>
            <a:chExt cx="13817600" cy="722770"/>
          </a:xfrm>
        </p:grpSpPr>
        <p:pic>
          <p:nvPicPr>
            <p:cNvPr id="73" name="Google Shape;73;p29"/>
            <p:cNvPicPr preferRelativeResize="0"/>
            <p:nvPr/>
          </p:nvPicPr>
          <p:blipFill rotWithShape="1">
            <a:blip r:embed="rId2">
              <a:alphaModFix/>
            </a:blip>
            <a:srcRect/>
            <a:stretch/>
          </p:blipFill>
          <p:spPr>
            <a:xfrm>
              <a:off x="0" y="7088717"/>
              <a:ext cx="13817600" cy="683683"/>
            </a:xfrm>
            <a:prstGeom prst="rect">
              <a:avLst/>
            </a:prstGeom>
            <a:noFill/>
            <a:ln>
              <a:noFill/>
            </a:ln>
          </p:spPr>
        </p:pic>
        <p:pic>
          <p:nvPicPr>
            <p:cNvPr id="74" name="Google Shape;74;p29"/>
            <p:cNvPicPr preferRelativeResize="0"/>
            <p:nvPr/>
          </p:nvPicPr>
          <p:blipFill rotWithShape="1">
            <a:blip r:embed="rId3">
              <a:alphaModFix/>
            </a:blip>
            <a:srcRect/>
            <a:stretch/>
          </p:blipFill>
          <p:spPr>
            <a:xfrm>
              <a:off x="76538" y="7049630"/>
              <a:ext cx="2536034" cy="722770"/>
            </a:xfrm>
            <a:prstGeom prst="rect">
              <a:avLst/>
            </a:prstGeom>
            <a:noFill/>
            <a:ln>
              <a:noFill/>
            </a:ln>
          </p:spPr>
        </p:pic>
      </p:grpSp>
      <p:sp>
        <p:nvSpPr>
          <p:cNvPr id="75" name="Google Shape;75;p2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White">
  <p:cSld name="Blank White">
    <p:spTree>
      <p:nvGrpSpPr>
        <p:cNvPr id="1" name="Shape 76"/>
        <p:cNvGrpSpPr/>
        <p:nvPr/>
      </p:nvGrpSpPr>
      <p:grpSpPr>
        <a:xfrm>
          <a:off x="0" y="0"/>
          <a:ext cx="0" cy="0"/>
          <a:chOff x="0" y="0"/>
          <a:chExt cx="0" cy="0"/>
        </a:xfrm>
      </p:grpSpPr>
      <p:sp>
        <p:nvSpPr>
          <p:cNvPr id="77" name="Google Shape;77;p30"/>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losing Green Dots">
  <p:cSld name="Closing Green Dots">
    <p:bg>
      <p:bgPr>
        <a:solidFill>
          <a:schemeClr val="dk2"/>
        </a:solidFill>
        <a:effectLst/>
      </p:bgPr>
    </p:bg>
    <p:spTree>
      <p:nvGrpSpPr>
        <p:cNvPr id="1" name="Shape 78"/>
        <p:cNvGrpSpPr/>
        <p:nvPr/>
      </p:nvGrpSpPr>
      <p:grpSpPr>
        <a:xfrm>
          <a:off x="0" y="0"/>
          <a:ext cx="0" cy="0"/>
          <a:chOff x="0" y="0"/>
          <a:chExt cx="0" cy="0"/>
        </a:xfrm>
      </p:grpSpPr>
      <p:pic>
        <p:nvPicPr>
          <p:cNvPr id="79" name="Google Shape;79;p31"/>
          <p:cNvPicPr preferRelativeResize="0"/>
          <p:nvPr/>
        </p:nvPicPr>
        <p:blipFill rotWithShape="1">
          <a:blip r:embed="rId2">
            <a:alphaModFix/>
          </a:blip>
          <a:srcRect/>
          <a:stretch/>
        </p:blipFill>
        <p:spPr>
          <a:xfrm>
            <a:off x="0" y="0"/>
            <a:ext cx="13817600" cy="7772400"/>
          </a:xfrm>
          <a:prstGeom prst="rect">
            <a:avLst/>
          </a:prstGeom>
          <a:noFill/>
          <a:ln>
            <a:noFill/>
          </a:ln>
        </p:spPr>
      </p:pic>
      <p:sp>
        <p:nvSpPr>
          <p:cNvPr id="80" name="Google Shape;80;p31"/>
          <p:cNvSpPr txBox="1"/>
          <p:nvPr/>
        </p:nvSpPr>
        <p:spPr>
          <a:xfrm>
            <a:off x="3864854" y="3288660"/>
            <a:ext cx="6087891" cy="1107996"/>
          </a:xfrm>
          <a:prstGeom prst="rect">
            <a:avLst/>
          </a:prstGeom>
          <a:noFill/>
          <a:ln>
            <a:noFill/>
          </a:ln>
        </p:spPr>
        <p:txBody>
          <a:bodyPr spcFirstLastPara="1" wrap="square" lIns="91425" tIns="91425" rIns="91425" bIns="91425" anchor="b" anchorCtr="0">
            <a:spAutoFit/>
          </a:bodyPr>
          <a:lstStyle/>
          <a:p>
            <a:pPr marL="0" marR="0" lvl="0" indent="0" algn="ctr" rtl="0">
              <a:lnSpc>
                <a:spcPct val="100000"/>
              </a:lnSpc>
              <a:spcBef>
                <a:spcPts val="0"/>
              </a:spcBef>
              <a:spcAft>
                <a:spcPts val="0"/>
              </a:spcAft>
              <a:buClr>
                <a:schemeClr val="lt1"/>
              </a:buClr>
              <a:buSzPts val="6000"/>
              <a:buFont typeface="Arial"/>
              <a:buNone/>
            </a:pPr>
            <a:r>
              <a:rPr lang="en-US" sz="6000" b="0" i="0" u="none" strike="noStrike" cap="none">
                <a:solidFill>
                  <a:schemeClr val="lt1"/>
                </a:solidFill>
                <a:latin typeface="Arial"/>
                <a:ea typeface="Arial"/>
                <a:cs typeface="Arial"/>
                <a:sym typeface="Arial"/>
              </a:rPr>
              <a:t>Thank you</a:t>
            </a:r>
            <a:endParaRPr sz="1400" b="0" i="0" u="none" strike="noStrike" cap="none">
              <a:solidFill>
                <a:srgbClr val="000000"/>
              </a:solidFill>
              <a:latin typeface="Arial"/>
              <a:ea typeface="Arial"/>
              <a:cs typeface="Arial"/>
              <a:sym typeface="Arial"/>
            </a:endParaRPr>
          </a:p>
        </p:txBody>
      </p:sp>
      <p:pic>
        <p:nvPicPr>
          <p:cNvPr id="81" name="Google Shape;81;p31"/>
          <p:cNvPicPr preferRelativeResize="0"/>
          <p:nvPr/>
        </p:nvPicPr>
        <p:blipFill rotWithShape="1">
          <a:blip r:embed="rId3">
            <a:alphaModFix/>
          </a:blip>
          <a:srcRect/>
          <a:stretch/>
        </p:blipFill>
        <p:spPr>
          <a:xfrm>
            <a:off x="3694772" y="606859"/>
            <a:ext cx="6471598" cy="6471598"/>
          </a:xfrm>
          <a:prstGeom prst="rect">
            <a:avLst/>
          </a:prstGeom>
          <a:noFill/>
          <a:ln>
            <a:noFill/>
          </a:ln>
        </p:spPr>
      </p:pic>
      <p:pic>
        <p:nvPicPr>
          <p:cNvPr id="82" name="Google Shape;82;p31"/>
          <p:cNvPicPr preferRelativeResize="0"/>
          <p:nvPr/>
        </p:nvPicPr>
        <p:blipFill rotWithShape="1">
          <a:blip r:embed="rId4">
            <a:alphaModFix/>
          </a:blip>
          <a:srcRect/>
          <a:stretch/>
        </p:blipFill>
        <p:spPr>
          <a:xfrm>
            <a:off x="510421" y="6299183"/>
            <a:ext cx="3981647" cy="1134769"/>
          </a:xfrm>
          <a:prstGeom prst="rect">
            <a:avLst/>
          </a:prstGeom>
          <a:noFill/>
          <a:ln>
            <a:noFill/>
          </a:ln>
        </p:spPr>
      </p:pic>
      <p:sp>
        <p:nvSpPr>
          <p:cNvPr id="83" name="Google Shape;83;p31"/>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628075" y="498859"/>
            <a:ext cx="12561453" cy="1015663"/>
          </a:xfrm>
          <a:prstGeom prst="rect">
            <a:avLst/>
          </a:prstGeom>
          <a:noFill/>
          <a:ln>
            <a:noFill/>
          </a:ln>
        </p:spPr>
        <p:txBody>
          <a:bodyPr spcFirstLastPara="1" wrap="square" lIns="91425" tIns="91425" rIns="91425" bIns="91425" anchor="b" anchorCtr="0">
            <a:spAutoFit/>
          </a:bodyPr>
          <a:lstStyle>
            <a:lvl1pPr marR="0" lvl="0" algn="l" rtl="0">
              <a:lnSpc>
                <a:spcPct val="100000"/>
              </a:lnSpc>
              <a:spcBef>
                <a:spcPts val="0"/>
              </a:spcBef>
              <a:spcAft>
                <a:spcPts val="0"/>
              </a:spcAft>
              <a:buClr>
                <a:schemeClr val="dk2"/>
              </a:buClr>
              <a:buSzPts val="5400"/>
              <a:buFont typeface="Arial"/>
              <a:buNone/>
              <a:defRPr sz="5400" b="0"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628074" y="2081483"/>
            <a:ext cx="12561453" cy="3093154"/>
          </a:xfrm>
          <a:prstGeom prst="rect">
            <a:avLst/>
          </a:prstGeom>
          <a:noFill/>
          <a:ln>
            <a:noFill/>
          </a:ln>
        </p:spPr>
        <p:txBody>
          <a:bodyPr spcFirstLastPara="1" wrap="square" lIns="91425" tIns="91425" rIns="91425" bIns="91425" anchor="t" anchorCtr="0">
            <a:spAutoFit/>
          </a:bodyPr>
          <a:lstStyle>
            <a:lvl1pPr marL="457200" marR="0" lvl="0" indent="-342900"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12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3248" algn="l" rtl="0">
              <a:lnSpc>
                <a:spcPct val="100000"/>
              </a:lnSpc>
              <a:spcBef>
                <a:spcPts val="600"/>
              </a:spcBef>
              <a:spcAft>
                <a:spcPts val="0"/>
              </a:spcAft>
              <a:buClr>
                <a:srgbClr val="0B3F40"/>
              </a:buClr>
              <a:buSzPts val="1648"/>
              <a:buFont typeface="Arial"/>
              <a:buChar char="»"/>
              <a:defRPr sz="1648" b="0" i="0" u="none" strike="noStrike" cap="none">
                <a:solidFill>
                  <a:srgbClr val="0B3F40"/>
                </a:solidFill>
                <a:latin typeface="Libre Franklin"/>
                <a:ea typeface="Libre Franklin"/>
                <a:cs typeface="Libre Franklin"/>
                <a:sym typeface="Libre Franklin"/>
              </a:defRPr>
            </a:lvl5pPr>
            <a:lvl6pPr marL="2743200" marR="0" lvl="5"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6pPr>
            <a:lvl7pPr marL="3200400" marR="0" lvl="6"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7pPr>
            <a:lvl8pPr marL="3657600" marR="0" lvl="7" indent="-420497"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8pPr>
            <a:lvl9pPr marL="4114800" marR="0" lvl="8" indent="-420496" algn="l" rtl="0">
              <a:lnSpc>
                <a:spcPct val="100000"/>
              </a:lnSpc>
              <a:spcBef>
                <a:spcPts val="604"/>
              </a:spcBef>
              <a:spcAft>
                <a:spcPts val="0"/>
              </a:spcAft>
              <a:buClr>
                <a:schemeClr val="dk1"/>
              </a:buClr>
              <a:buSzPts val="3022"/>
              <a:buFont typeface="Arial"/>
              <a:buChar char="•"/>
              <a:defRPr sz="3022" b="0" i="0" u="none" strike="noStrike" cap="none">
                <a:solidFill>
                  <a:schemeClr val="dk1"/>
                </a:solidFill>
                <a:latin typeface="Arial"/>
                <a:ea typeface="Arial"/>
                <a:cs typeface="Arial"/>
                <a:sym typeface="Arial"/>
              </a:defRPr>
            </a:lvl9pPr>
          </a:lstStyle>
          <a:p>
            <a:endParaRPr/>
          </a:p>
        </p:txBody>
      </p:sp>
      <p:sp>
        <p:nvSpPr>
          <p:cNvPr id="12" name="Google Shape;12;p19"/>
          <p:cNvSpPr txBox="1">
            <a:spLocks noGrp="1"/>
          </p:cNvSpPr>
          <p:nvPr>
            <p:ph type="sldNum" idx="12"/>
          </p:nvPr>
        </p:nvSpPr>
        <p:spPr>
          <a:xfrm>
            <a:off x="12930251" y="7177552"/>
            <a:ext cx="829200" cy="594900"/>
          </a:xfrm>
          <a:prstGeom prst="rect">
            <a:avLst/>
          </a:prstGeom>
          <a:noFill/>
          <a:ln>
            <a:noFill/>
          </a:ln>
        </p:spPr>
        <p:txBody>
          <a:bodyPr spcFirstLastPara="1" wrap="square" lIns="126650" tIns="126650" rIns="126650" bIns="126650" anchor="t" anchorCtr="0">
            <a:no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1" r:id="rId1"/>
    <p:sldLayoutId id="2147483649"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2.ti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1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200526-7C72-4F5D-8901-930086BCA37B}"/>
              </a:ext>
            </a:extLst>
          </p:cNvPr>
          <p:cNvSpPr>
            <a:spLocks noGrp="1"/>
          </p:cNvSpPr>
          <p:nvPr>
            <p:ph type="body" idx="1"/>
          </p:nvPr>
        </p:nvSpPr>
        <p:spPr>
          <a:xfrm>
            <a:off x="3515258" y="2516048"/>
            <a:ext cx="6471598" cy="3145934"/>
          </a:xfrm>
        </p:spPr>
        <p:txBody>
          <a:bodyPr>
            <a:normAutofit/>
          </a:bodyPr>
          <a:lstStyle/>
          <a:p>
            <a:r>
              <a:rPr lang="en-US" sz="4000" dirty="0"/>
              <a:t>The Nucleus’ Physical Role in Collective Cell Migration</a:t>
            </a:r>
          </a:p>
        </p:txBody>
      </p:sp>
      <p:sp>
        <p:nvSpPr>
          <p:cNvPr id="3" name="Text Placeholder 2">
            <a:extLst>
              <a:ext uri="{FF2B5EF4-FFF2-40B4-BE49-F238E27FC236}">
                <a16:creationId xmlns:a16="http://schemas.microsoft.com/office/drawing/2014/main" id="{89D15496-9AC6-4C8B-9202-931A065A076B}"/>
              </a:ext>
            </a:extLst>
          </p:cNvPr>
          <p:cNvSpPr>
            <a:spLocks noGrp="1"/>
          </p:cNvSpPr>
          <p:nvPr>
            <p:ph type="body" idx="2"/>
          </p:nvPr>
        </p:nvSpPr>
        <p:spPr>
          <a:xfrm>
            <a:off x="8760031" y="6803537"/>
            <a:ext cx="4437410" cy="557045"/>
          </a:xfrm>
        </p:spPr>
        <p:txBody>
          <a:bodyPr/>
          <a:lstStyle/>
          <a:p>
            <a:r>
              <a:rPr lang="en-US" dirty="0"/>
              <a:t>Presented By: Brady Hine</a:t>
            </a:r>
          </a:p>
        </p:txBody>
      </p:sp>
    </p:spTree>
    <p:extLst>
      <p:ext uri="{BB962C8B-B14F-4D97-AF65-F5344CB8AC3E}">
        <p14:creationId xmlns:p14="http://schemas.microsoft.com/office/powerpoint/2010/main" val="371382004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88F7F90-E2E1-471E-8889-0F48319BE199}"/>
              </a:ext>
            </a:extLst>
          </p:cNvPr>
          <p:cNvGrpSpPr/>
          <p:nvPr/>
        </p:nvGrpSpPr>
        <p:grpSpPr>
          <a:xfrm>
            <a:off x="628105" y="1689598"/>
            <a:ext cx="5869838" cy="4594372"/>
            <a:chOff x="7319684" y="1689598"/>
            <a:chExt cx="5869838" cy="4594372"/>
          </a:xfrm>
        </p:grpSpPr>
        <p:sp>
          <p:nvSpPr>
            <p:cNvPr id="10" name="Freeform: Shape 9">
              <a:extLst>
                <a:ext uri="{FF2B5EF4-FFF2-40B4-BE49-F238E27FC236}">
                  <a16:creationId xmlns:a16="http://schemas.microsoft.com/office/drawing/2014/main" id="{0860A94A-4AE9-4655-9982-694EB3B07679}"/>
                </a:ext>
              </a:extLst>
            </p:cNvPr>
            <p:cNvSpPr/>
            <p:nvPr/>
          </p:nvSpPr>
          <p:spPr>
            <a:xfrm>
              <a:off x="7319742" y="1689598"/>
              <a:ext cx="5869780" cy="1814400"/>
            </a:xfrm>
            <a:custGeom>
              <a:avLst/>
              <a:gdLst>
                <a:gd name="connsiteX0" fmla="*/ 0 w 5869780"/>
                <a:gd name="connsiteY0" fmla="*/ 0 h 1814400"/>
                <a:gd name="connsiteX1" fmla="*/ 5869780 w 5869780"/>
                <a:gd name="connsiteY1" fmla="*/ 0 h 1814400"/>
                <a:gd name="connsiteX2" fmla="*/ 5869780 w 5869780"/>
                <a:gd name="connsiteY2" fmla="*/ 1814400 h 1814400"/>
                <a:gd name="connsiteX3" fmla="*/ 0 w 5869780"/>
                <a:gd name="connsiteY3" fmla="*/ 1814400 h 1814400"/>
                <a:gd name="connsiteX4" fmla="*/ 0 w 5869780"/>
                <a:gd name="connsiteY4" fmla="*/ 0 h 18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1814400">
                  <a:moveTo>
                    <a:pt x="0" y="0"/>
                  </a:moveTo>
                  <a:lnTo>
                    <a:pt x="5869780" y="0"/>
                  </a:lnTo>
                  <a:lnTo>
                    <a:pt x="5869780" y="1814400"/>
                  </a:lnTo>
                  <a:lnTo>
                    <a:pt x="0" y="1814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2928" tIns="178816" rIns="312928" bIns="178816" numCol="1" spcCol="1270" anchor="ctr" anchorCtr="0">
              <a:noAutofit/>
            </a:bodyPr>
            <a:lstStyle/>
            <a:p>
              <a:pPr marL="0" lvl="0" indent="0" algn="ctr" defTabSz="1955800">
                <a:lnSpc>
                  <a:spcPct val="90000"/>
                </a:lnSpc>
                <a:spcBef>
                  <a:spcPct val="0"/>
                </a:spcBef>
                <a:spcAft>
                  <a:spcPct val="35000"/>
                </a:spcAft>
                <a:buNone/>
              </a:pPr>
              <a:r>
                <a:rPr lang="en-US" sz="4400" kern="1200" dirty="0"/>
                <a:t>Significance</a:t>
              </a:r>
            </a:p>
          </p:txBody>
        </p:sp>
        <p:sp>
          <p:nvSpPr>
            <p:cNvPr id="11" name="Freeform: Shape 10">
              <a:extLst>
                <a:ext uri="{FF2B5EF4-FFF2-40B4-BE49-F238E27FC236}">
                  <a16:creationId xmlns:a16="http://schemas.microsoft.com/office/drawing/2014/main" id="{5BD4FA7C-D02C-4C6B-878E-EAC03A804A75}"/>
                </a:ext>
              </a:extLst>
            </p:cNvPr>
            <p:cNvSpPr/>
            <p:nvPr/>
          </p:nvSpPr>
          <p:spPr>
            <a:xfrm>
              <a:off x="7319684" y="3517010"/>
              <a:ext cx="5869780" cy="2766960"/>
            </a:xfrm>
            <a:custGeom>
              <a:avLst/>
              <a:gdLst>
                <a:gd name="connsiteX0" fmla="*/ 0 w 5869780"/>
                <a:gd name="connsiteY0" fmla="*/ 0 h 2766960"/>
                <a:gd name="connsiteX1" fmla="*/ 5869780 w 5869780"/>
                <a:gd name="connsiteY1" fmla="*/ 0 h 2766960"/>
                <a:gd name="connsiteX2" fmla="*/ 5869780 w 5869780"/>
                <a:gd name="connsiteY2" fmla="*/ 2766960 h 2766960"/>
                <a:gd name="connsiteX3" fmla="*/ 0 w 5869780"/>
                <a:gd name="connsiteY3" fmla="*/ 2766960 h 2766960"/>
                <a:gd name="connsiteX4" fmla="*/ 0 w 5869780"/>
                <a:gd name="connsiteY4" fmla="*/ 0 h 2766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2766960">
                  <a:moveTo>
                    <a:pt x="0" y="0"/>
                  </a:moveTo>
                  <a:lnTo>
                    <a:pt x="5869780" y="0"/>
                  </a:lnTo>
                  <a:lnTo>
                    <a:pt x="5869780" y="2766960"/>
                  </a:lnTo>
                  <a:lnTo>
                    <a:pt x="0" y="27669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Cell repopulation</a:t>
              </a:r>
              <a:endParaRPr lang="en-US" sz="4000" kern="1200" dirty="0"/>
            </a:p>
            <a:p>
              <a:pPr marL="285750" lvl="1" indent="-285750" algn="l" defTabSz="1600200">
                <a:lnSpc>
                  <a:spcPct val="90000"/>
                </a:lnSpc>
                <a:spcBef>
                  <a:spcPct val="0"/>
                </a:spcBef>
                <a:spcAft>
                  <a:spcPct val="15000"/>
                </a:spcAft>
                <a:buChar char="•"/>
              </a:pPr>
              <a:r>
                <a:rPr lang="en-US" sz="3600" kern="1200" dirty="0"/>
                <a:t>Wound healing</a:t>
              </a:r>
              <a:endParaRPr lang="en-US" sz="4000" kern="1200" dirty="0"/>
            </a:p>
            <a:p>
              <a:pPr marL="285750" lvl="1" indent="-285750" algn="l" defTabSz="1600200">
                <a:lnSpc>
                  <a:spcPct val="90000"/>
                </a:lnSpc>
                <a:spcBef>
                  <a:spcPct val="0"/>
                </a:spcBef>
                <a:spcAft>
                  <a:spcPct val="15000"/>
                </a:spcAft>
                <a:buChar char="•"/>
              </a:pPr>
              <a:r>
                <a:rPr lang="en-US" sz="3600" kern="1200" dirty="0"/>
                <a:t>Developmental tissues</a:t>
              </a:r>
              <a:endParaRPr lang="en-US" sz="4000" kern="1200" dirty="0"/>
            </a:p>
          </p:txBody>
        </p:sp>
      </p:grpSp>
      <p:grpSp>
        <p:nvGrpSpPr>
          <p:cNvPr id="12" name="Group 11">
            <a:extLst>
              <a:ext uri="{FF2B5EF4-FFF2-40B4-BE49-F238E27FC236}">
                <a16:creationId xmlns:a16="http://schemas.microsoft.com/office/drawing/2014/main" id="{D10B787D-BDE3-4F22-B64A-D29D97BBF9E1}"/>
              </a:ext>
            </a:extLst>
          </p:cNvPr>
          <p:cNvGrpSpPr/>
          <p:nvPr/>
        </p:nvGrpSpPr>
        <p:grpSpPr>
          <a:xfrm>
            <a:off x="7319684" y="1689598"/>
            <a:ext cx="5869780" cy="4594372"/>
            <a:chOff x="628134" y="1689598"/>
            <a:chExt cx="5869780" cy="4594372"/>
          </a:xfrm>
        </p:grpSpPr>
        <p:sp>
          <p:nvSpPr>
            <p:cNvPr id="13" name="Freeform: Shape 12">
              <a:extLst>
                <a:ext uri="{FF2B5EF4-FFF2-40B4-BE49-F238E27FC236}">
                  <a16:creationId xmlns:a16="http://schemas.microsoft.com/office/drawing/2014/main" id="{239B797D-10A1-4678-9D51-612866E8481B}"/>
                </a:ext>
              </a:extLst>
            </p:cNvPr>
            <p:cNvSpPr/>
            <p:nvPr/>
          </p:nvSpPr>
          <p:spPr>
            <a:xfrm>
              <a:off x="628134" y="1689598"/>
              <a:ext cx="5869780" cy="1814400"/>
            </a:xfrm>
            <a:custGeom>
              <a:avLst/>
              <a:gdLst>
                <a:gd name="connsiteX0" fmla="*/ 0 w 5869780"/>
                <a:gd name="connsiteY0" fmla="*/ 0 h 1814400"/>
                <a:gd name="connsiteX1" fmla="*/ 5869780 w 5869780"/>
                <a:gd name="connsiteY1" fmla="*/ 0 h 1814400"/>
                <a:gd name="connsiteX2" fmla="*/ 5869780 w 5869780"/>
                <a:gd name="connsiteY2" fmla="*/ 1814400 h 1814400"/>
                <a:gd name="connsiteX3" fmla="*/ 0 w 5869780"/>
                <a:gd name="connsiteY3" fmla="*/ 1814400 h 1814400"/>
                <a:gd name="connsiteX4" fmla="*/ 0 w 5869780"/>
                <a:gd name="connsiteY4" fmla="*/ 0 h 18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1814400">
                  <a:moveTo>
                    <a:pt x="0" y="0"/>
                  </a:moveTo>
                  <a:lnTo>
                    <a:pt x="5869780" y="0"/>
                  </a:lnTo>
                  <a:lnTo>
                    <a:pt x="5869780" y="1814400"/>
                  </a:lnTo>
                  <a:lnTo>
                    <a:pt x="0" y="1814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2928" tIns="178816" rIns="312928" bIns="178816" numCol="1" spcCol="1270" anchor="ctr" anchorCtr="0">
              <a:noAutofit/>
            </a:bodyPr>
            <a:lstStyle/>
            <a:p>
              <a:pPr marL="0" lvl="0" indent="0" algn="ctr" defTabSz="1955800">
                <a:lnSpc>
                  <a:spcPct val="90000"/>
                </a:lnSpc>
                <a:spcBef>
                  <a:spcPct val="0"/>
                </a:spcBef>
                <a:spcAft>
                  <a:spcPct val="35000"/>
                </a:spcAft>
                <a:buNone/>
              </a:pPr>
              <a:r>
                <a:rPr lang="en-US" sz="4400" kern="1200" dirty="0"/>
                <a:t>Problem</a:t>
              </a:r>
            </a:p>
          </p:txBody>
        </p:sp>
        <p:sp>
          <p:nvSpPr>
            <p:cNvPr id="14" name="Freeform: Shape 13">
              <a:extLst>
                <a:ext uri="{FF2B5EF4-FFF2-40B4-BE49-F238E27FC236}">
                  <a16:creationId xmlns:a16="http://schemas.microsoft.com/office/drawing/2014/main" id="{8BE041E8-3E39-4E72-854A-1EC0E2DCA1B0}"/>
                </a:ext>
              </a:extLst>
            </p:cNvPr>
            <p:cNvSpPr/>
            <p:nvPr/>
          </p:nvSpPr>
          <p:spPr>
            <a:xfrm>
              <a:off x="628134" y="3517010"/>
              <a:ext cx="5869780" cy="2766960"/>
            </a:xfrm>
            <a:custGeom>
              <a:avLst/>
              <a:gdLst>
                <a:gd name="connsiteX0" fmla="*/ 0 w 5869780"/>
                <a:gd name="connsiteY0" fmla="*/ 0 h 2766960"/>
                <a:gd name="connsiteX1" fmla="*/ 5869780 w 5869780"/>
                <a:gd name="connsiteY1" fmla="*/ 0 h 2766960"/>
                <a:gd name="connsiteX2" fmla="*/ 5869780 w 5869780"/>
                <a:gd name="connsiteY2" fmla="*/ 2766960 h 2766960"/>
                <a:gd name="connsiteX3" fmla="*/ 0 w 5869780"/>
                <a:gd name="connsiteY3" fmla="*/ 2766960 h 2766960"/>
                <a:gd name="connsiteX4" fmla="*/ 0 w 5869780"/>
                <a:gd name="connsiteY4" fmla="*/ 0 h 2766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9780" h="2766960">
                  <a:moveTo>
                    <a:pt x="0" y="0"/>
                  </a:moveTo>
                  <a:lnTo>
                    <a:pt x="5869780" y="0"/>
                  </a:lnTo>
                  <a:lnTo>
                    <a:pt x="5869780" y="2766960"/>
                  </a:lnTo>
                  <a:lnTo>
                    <a:pt x="0" y="27669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Collective migration</a:t>
              </a:r>
            </a:p>
            <a:p>
              <a:pPr marL="285750" lvl="1" indent="-285750" algn="l" defTabSz="1600200">
                <a:lnSpc>
                  <a:spcPct val="90000"/>
                </a:lnSpc>
                <a:spcBef>
                  <a:spcPct val="0"/>
                </a:spcBef>
                <a:spcAft>
                  <a:spcPct val="15000"/>
                </a:spcAft>
                <a:buChar char="•"/>
              </a:pPr>
              <a:r>
                <a:rPr lang="en-US" sz="3600" kern="1200" dirty="0"/>
                <a:t>Nucleus limiting factor</a:t>
              </a:r>
            </a:p>
            <a:p>
              <a:pPr marL="285750" lvl="1" indent="-285750" algn="l" defTabSz="1600200">
                <a:lnSpc>
                  <a:spcPct val="90000"/>
                </a:lnSpc>
                <a:spcBef>
                  <a:spcPct val="0"/>
                </a:spcBef>
                <a:spcAft>
                  <a:spcPct val="15000"/>
                </a:spcAft>
                <a:buChar char="•"/>
              </a:pPr>
              <a:r>
                <a:rPr lang="en-US" sz="3600" kern="1200" dirty="0"/>
                <a:t>Scratch wound assay</a:t>
              </a:r>
            </a:p>
          </p:txBody>
        </p:sp>
      </p:grpSp>
      <p:sp>
        <p:nvSpPr>
          <p:cNvPr id="2" name="Title 1">
            <a:extLst>
              <a:ext uri="{FF2B5EF4-FFF2-40B4-BE49-F238E27FC236}">
                <a16:creationId xmlns:a16="http://schemas.microsoft.com/office/drawing/2014/main" id="{84F97842-6205-4002-9EFE-0B73AECC7BCF}"/>
              </a:ext>
            </a:extLst>
          </p:cNvPr>
          <p:cNvSpPr>
            <a:spLocks noGrp="1"/>
          </p:cNvSpPr>
          <p:nvPr>
            <p:ph type="title"/>
          </p:nvPr>
        </p:nvSpPr>
        <p:spPr/>
        <p:txBody>
          <a:bodyPr/>
          <a:lstStyle/>
          <a:p>
            <a:r>
              <a:rPr lang="en-US" u="sng" dirty="0"/>
              <a:t>Recap</a:t>
            </a:r>
          </a:p>
        </p:txBody>
      </p:sp>
    </p:spTree>
    <p:extLst>
      <p:ext uri="{BB962C8B-B14F-4D97-AF65-F5344CB8AC3E}">
        <p14:creationId xmlns:p14="http://schemas.microsoft.com/office/powerpoint/2010/main" val="30732834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9FEAC-49BB-4FF9-B1BB-0E5222E8F241}"/>
              </a:ext>
            </a:extLst>
          </p:cNvPr>
          <p:cNvSpPr>
            <a:spLocks noGrp="1"/>
          </p:cNvSpPr>
          <p:nvPr>
            <p:ph type="title"/>
          </p:nvPr>
        </p:nvSpPr>
        <p:spPr/>
        <p:txBody>
          <a:bodyPr/>
          <a:lstStyle/>
          <a:p>
            <a:r>
              <a:rPr lang="en-US" u="sng" dirty="0"/>
              <a:t>Specific Aims</a:t>
            </a:r>
          </a:p>
        </p:txBody>
      </p:sp>
      <p:sp>
        <p:nvSpPr>
          <p:cNvPr id="3" name="Text Placeholder 2">
            <a:extLst>
              <a:ext uri="{FF2B5EF4-FFF2-40B4-BE49-F238E27FC236}">
                <a16:creationId xmlns:a16="http://schemas.microsoft.com/office/drawing/2014/main" id="{A1E5E86A-8412-45AA-B58C-867CBB60CE9A}"/>
              </a:ext>
            </a:extLst>
          </p:cNvPr>
          <p:cNvSpPr>
            <a:spLocks noGrp="1"/>
          </p:cNvSpPr>
          <p:nvPr>
            <p:ph type="body" idx="1"/>
          </p:nvPr>
        </p:nvSpPr>
        <p:spPr>
          <a:xfrm>
            <a:off x="628075" y="1624636"/>
            <a:ext cx="12561453" cy="3228546"/>
          </a:xfrm>
        </p:spPr>
        <p:txBody>
          <a:bodyPr/>
          <a:lstStyle/>
          <a:p>
            <a:pPr>
              <a:buFont typeface="Wingdings" panose="05000000000000000000" pitchFamily="2" charset="2"/>
              <a:buChar char="Ø"/>
            </a:pPr>
            <a:r>
              <a:rPr lang="en-US" sz="2400" dirty="0"/>
              <a:t>Aim #1 - Establish a scratch wound assay of cell migration using NIH-3T3 cells</a:t>
            </a:r>
          </a:p>
          <a:p>
            <a:pPr lvl="1">
              <a:buFont typeface="Wingdings" panose="05000000000000000000" pitchFamily="2" charset="2"/>
              <a:buChar char="Ø"/>
            </a:pPr>
            <a:endParaRPr lang="en-US" sz="2400" dirty="0"/>
          </a:p>
          <a:p>
            <a:pPr>
              <a:buFont typeface="Wingdings" panose="05000000000000000000" pitchFamily="2" charset="2"/>
              <a:buChar char="Ø"/>
            </a:pPr>
            <a:r>
              <a:rPr lang="en-US" sz="2400" dirty="0"/>
              <a:t>Aim #2 - Observe how changes to nuclear mechanics affect migration parameters</a:t>
            </a:r>
          </a:p>
          <a:p>
            <a:pPr>
              <a:buFont typeface="Wingdings" panose="05000000000000000000" pitchFamily="2" charset="2"/>
              <a:buChar char="Ø"/>
            </a:pPr>
            <a:endParaRPr lang="en-US" sz="2400" dirty="0"/>
          </a:p>
          <a:p>
            <a:pPr>
              <a:buFont typeface="Wingdings" panose="05000000000000000000" pitchFamily="2" charset="2"/>
              <a:buChar char="Ø"/>
            </a:pPr>
            <a:r>
              <a:rPr lang="en-US" sz="2400" dirty="0"/>
              <a:t>Aim #3 - Perform live imaging of the cytoskeleton and nucleus at high resolution to quantify a strain map in the cell monolayer</a:t>
            </a:r>
          </a:p>
        </p:txBody>
      </p:sp>
    </p:spTree>
    <p:extLst>
      <p:ext uri="{BB962C8B-B14F-4D97-AF65-F5344CB8AC3E}">
        <p14:creationId xmlns:p14="http://schemas.microsoft.com/office/powerpoint/2010/main" val="425590823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Fall ‘21 Progress</a:t>
            </a:r>
          </a:p>
        </p:txBody>
      </p:sp>
      <p:sp>
        <p:nvSpPr>
          <p:cNvPr id="3" name="Text Placeholder 2">
            <a:extLst>
              <a:ext uri="{FF2B5EF4-FFF2-40B4-BE49-F238E27FC236}">
                <a16:creationId xmlns:a16="http://schemas.microsoft.com/office/drawing/2014/main" id="{52DF7417-BC7B-46A1-8AB9-034E48297376}"/>
              </a:ext>
            </a:extLst>
          </p:cNvPr>
          <p:cNvSpPr>
            <a:spLocks noGrp="1"/>
          </p:cNvSpPr>
          <p:nvPr>
            <p:ph type="body" idx="1"/>
          </p:nvPr>
        </p:nvSpPr>
        <p:spPr>
          <a:xfrm>
            <a:off x="628075" y="1866391"/>
            <a:ext cx="6028219" cy="4422719"/>
          </a:xfrm>
        </p:spPr>
        <p:txBody>
          <a:bodyPr/>
          <a:lstStyle/>
          <a:p>
            <a:pPr>
              <a:buFont typeface="Wingdings" panose="05000000000000000000" pitchFamily="2" charset="2"/>
              <a:buChar char="Ø"/>
            </a:pPr>
            <a:r>
              <a:rPr lang="en-US" sz="2400" dirty="0"/>
              <a:t>Assay Setup</a:t>
            </a:r>
          </a:p>
          <a:p>
            <a:pPr lvl="1">
              <a:buFont typeface="Wingdings" panose="05000000000000000000" pitchFamily="2" charset="2"/>
              <a:buChar char="Ø"/>
            </a:pPr>
            <a:r>
              <a:rPr lang="en-US" sz="2000" dirty="0"/>
              <a:t>Confluence timing (2-3 days)</a:t>
            </a:r>
          </a:p>
          <a:p>
            <a:pPr lvl="1">
              <a:buFont typeface="Wingdings" panose="05000000000000000000" pitchFamily="2" charset="2"/>
              <a:buChar char="Ø"/>
            </a:pPr>
            <a:r>
              <a:rPr lang="en-US" sz="2000" dirty="0"/>
              <a:t>Scratch Methodology</a:t>
            </a:r>
          </a:p>
          <a:p>
            <a:pPr lvl="1">
              <a:buFont typeface="Wingdings" panose="05000000000000000000" pitchFamily="2" charset="2"/>
              <a:buChar char="Ø"/>
            </a:pPr>
            <a:r>
              <a:rPr lang="en-US" sz="2000" dirty="0"/>
              <a:t>Imaging timeframe (~12 hours)</a:t>
            </a:r>
          </a:p>
          <a:p>
            <a:pPr>
              <a:buFont typeface="Wingdings" panose="05000000000000000000" pitchFamily="2" charset="2"/>
              <a:buChar char="Ø"/>
            </a:pPr>
            <a:r>
              <a:rPr lang="en-US" sz="2400" dirty="0"/>
              <a:t>Cell Staining</a:t>
            </a:r>
          </a:p>
          <a:p>
            <a:pPr lvl="1">
              <a:buFont typeface="Wingdings" panose="05000000000000000000" pitchFamily="2" charset="2"/>
              <a:buChar char="Ø"/>
            </a:pPr>
            <a:r>
              <a:rPr lang="en-US" sz="2000" dirty="0"/>
              <a:t>Fixed: nucleus (DAPI) and actin (phalloidin)</a:t>
            </a:r>
          </a:p>
          <a:p>
            <a:pPr lvl="1">
              <a:buFont typeface="Wingdings" panose="05000000000000000000" pitchFamily="2" charset="2"/>
              <a:buChar char="Ø"/>
            </a:pPr>
            <a:r>
              <a:rPr lang="en-US" sz="2000" dirty="0"/>
              <a:t>Live: nucleus (</a:t>
            </a:r>
            <a:r>
              <a:rPr lang="en-US" sz="2000" dirty="0" err="1"/>
              <a:t>NucBlue</a:t>
            </a:r>
            <a:r>
              <a:rPr lang="en-US" sz="2000" dirty="0"/>
              <a:t>) and actin (</a:t>
            </a:r>
            <a:r>
              <a:rPr lang="en-US" sz="2000" dirty="0" err="1"/>
              <a:t>Lifeact</a:t>
            </a:r>
            <a:r>
              <a:rPr lang="en-US" sz="2000" dirty="0"/>
              <a:t>)</a:t>
            </a:r>
            <a:endParaRPr lang="en-US" sz="2200" dirty="0"/>
          </a:p>
          <a:p>
            <a:pPr>
              <a:buFont typeface="Wingdings" panose="05000000000000000000" pitchFamily="2" charset="2"/>
              <a:buChar char="Ø"/>
            </a:pPr>
            <a:r>
              <a:rPr lang="en-US" sz="2400" dirty="0"/>
              <a:t>Image Processing</a:t>
            </a:r>
            <a:endParaRPr lang="en-US" sz="2200" dirty="0"/>
          </a:p>
          <a:p>
            <a:pPr lvl="1">
              <a:buFont typeface="Wingdings" panose="05000000000000000000" pitchFamily="2" charset="2"/>
              <a:buChar char="Ø"/>
            </a:pPr>
            <a:r>
              <a:rPr lang="en-US" sz="2000" dirty="0"/>
              <a:t>Automated cell tracking</a:t>
            </a:r>
          </a:p>
        </p:txBody>
      </p:sp>
      <p:pic>
        <p:nvPicPr>
          <p:cNvPr id="4" name="Picture 3" descr="A picture containing wall, nature, dirty&#10;&#10;Description automatically generated">
            <a:extLst>
              <a:ext uri="{FF2B5EF4-FFF2-40B4-BE49-F238E27FC236}">
                <a16:creationId xmlns:a16="http://schemas.microsoft.com/office/drawing/2014/main" id="{77DC09D6-60DA-4873-A476-939827AF5F82}"/>
              </a:ext>
            </a:extLst>
          </p:cNvPr>
          <p:cNvPicPr>
            <a:picLocks noChangeAspect="1"/>
          </p:cNvPicPr>
          <p:nvPr/>
        </p:nvPicPr>
        <p:blipFill rotWithShape="1">
          <a:blip r:embed="rId3"/>
          <a:srcRect t="17806"/>
          <a:stretch/>
        </p:blipFill>
        <p:spPr>
          <a:xfrm>
            <a:off x="6592558" y="1319315"/>
            <a:ext cx="3563597" cy="5261153"/>
          </a:xfrm>
          <a:prstGeom prst="rect">
            <a:avLst/>
          </a:prstGeom>
        </p:spPr>
      </p:pic>
      <p:pic>
        <p:nvPicPr>
          <p:cNvPr id="5" name="Picture 4" descr="A picture containing grass, outdoor, green, lush&#10;&#10;Description automatically generated">
            <a:extLst>
              <a:ext uri="{FF2B5EF4-FFF2-40B4-BE49-F238E27FC236}">
                <a16:creationId xmlns:a16="http://schemas.microsoft.com/office/drawing/2014/main" id="{EB310D72-3C5F-46CE-BCA3-A5E7E0908B8F}"/>
              </a:ext>
            </a:extLst>
          </p:cNvPr>
          <p:cNvPicPr>
            <a:picLocks noChangeAspect="1"/>
          </p:cNvPicPr>
          <p:nvPr/>
        </p:nvPicPr>
        <p:blipFill>
          <a:blip r:embed="rId4"/>
          <a:stretch>
            <a:fillRect/>
          </a:stretch>
        </p:blipFill>
        <p:spPr>
          <a:xfrm>
            <a:off x="10156155" y="1319315"/>
            <a:ext cx="3552117" cy="5261153"/>
          </a:xfrm>
          <a:prstGeom prst="rect">
            <a:avLst/>
          </a:prstGeom>
        </p:spPr>
      </p:pic>
    </p:spTree>
    <p:extLst>
      <p:ext uri="{BB962C8B-B14F-4D97-AF65-F5344CB8AC3E}">
        <p14:creationId xmlns:p14="http://schemas.microsoft.com/office/powerpoint/2010/main" val="19185528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Spring ‘22 Progress</a:t>
            </a:r>
          </a:p>
        </p:txBody>
      </p:sp>
      <p:sp>
        <p:nvSpPr>
          <p:cNvPr id="3" name="Text Placeholder 2">
            <a:extLst>
              <a:ext uri="{FF2B5EF4-FFF2-40B4-BE49-F238E27FC236}">
                <a16:creationId xmlns:a16="http://schemas.microsoft.com/office/drawing/2014/main" id="{52DF7417-BC7B-46A1-8AB9-034E48297376}"/>
              </a:ext>
            </a:extLst>
          </p:cNvPr>
          <p:cNvSpPr>
            <a:spLocks noGrp="1"/>
          </p:cNvSpPr>
          <p:nvPr>
            <p:ph type="body" idx="1"/>
          </p:nvPr>
        </p:nvSpPr>
        <p:spPr>
          <a:xfrm>
            <a:off x="628075" y="2081483"/>
            <a:ext cx="5967707" cy="2600682"/>
          </a:xfrm>
        </p:spPr>
        <p:txBody>
          <a:bodyPr/>
          <a:lstStyle/>
          <a:p>
            <a:pPr>
              <a:buFont typeface="Wingdings" panose="05000000000000000000" pitchFamily="2" charset="2"/>
              <a:buChar char="Ø"/>
            </a:pPr>
            <a:r>
              <a:rPr lang="en-US" sz="2400" dirty="0"/>
              <a:t>Automated Cell Tracking</a:t>
            </a:r>
          </a:p>
          <a:p>
            <a:pPr lvl="1">
              <a:buFont typeface="Wingdings" panose="05000000000000000000" pitchFamily="2" charset="2"/>
              <a:buChar char="Ø"/>
            </a:pPr>
            <a:r>
              <a:rPr lang="en-US" sz="2000" dirty="0"/>
              <a:t>ImageJ + </a:t>
            </a:r>
            <a:r>
              <a:rPr lang="en-US" sz="2000" dirty="0" err="1"/>
              <a:t>TrackMate</a:t>
            </a:r>
            <a:endParaRPr lang="en-US" sz="2000" dirty="0"/>
          </a:p>
          <a:p>
            <a:pPr lvl="1">
              <a:buFont typeface="Wingdings" panose="05000000000000000000" pitchFamily="2" charset="2"/>
              <a:buChar char="Ø"/>
            </a:pPr>
            <a:endParaRPr lang="en-US" sz="1800" dirty="0"/>
          </a:p>
          <a:p>
            <a:pPr>
              <a:buFont typeface="Wingdings" panose="05000000000000000000" pitchFamily="2" charset="2"/>
              <a:buChar char="Ø"/>
            </a:pPr>
            <a:r>
              <a:rPr lang="en-US" sz="2400" dirty="0"/>
              <a:t>Assay Validation</a:t>
            </a:r>
          </a:p>
          <a:p>
            <a:pPr lvl="1">
              <a:buFont typeface="Wingdings" panose="05000000000000000000" pitchFamily="2" charset="2"/>
              <a:buChar char="Ø"/>
            </a:pPr>
            <a:r>
              <a:rPr lang="en-US" sz="2000" dirty="0"/>
              <a:t>Y27632 application &amp; setbacks</a:t>
            </a:r>
          </a:p>
        </p:txBody>
      </p:sp>
      <p:pic>
        <p:nvPicPr>
          <p:cNvPr id="4" name="migration_11032021_set 1.czi - migration_11032021_set 1.czi #13 - C=0 (25%) 2021-11-12 12-51-55">
            <a:hlinkClick r:id="" action="ppaction://media"/>
            <a:extLst>
              <a:ext uri="{FF2B5EF4-FFF2-40B4-BE49-F238E27FC236}">
                <a16:creationId xmlns:a16="http://schemas.microsoft.com/office/drawing/2014/main" id="{01CBEA25-7B84-4261-BFF2-7670E84EA510}"/>
              </a:ext>
            </a:extLst>
          </p:cNvPr>
          <p:cNvPicPr>
            <a:picLocks noChangeAspect="1"/>
          </p:cNvPicPr>
          <p:nvPr>
            <a:videoFile r:link="rId1"/>
            <p:extLst>
              <p:ext uri="{DAA4B4D4-6D71-4841-9C94-3DE7FCFB9230}">
                <p14:media xmlns:p14="http://schemas.microsoft.com/office/powerpoint/2010/main" r:embed="rId2">
                  <p14:trim st="4987" end="672.2"/>
                </p14:media>
              </p:ext>
            </p:extLst>
          </p:nvPr>
        </p:nvPicPr>
        <p:blipFill rotWithShape="1">
          <a:blip r:embed="rId5"/>
          <a:srcRect l="25785" t="18454" r="19548" b="15943"/>
          <a:stretch/>
        </p:blipFill>
        <p:spPr>
          <a:xfrm>
            <a:off x="7766502" y="1514522"/>
            <a:ext cx="3982150" cy="5110649"/>
          </a:xfrm>
          <a:prstGeom prst="rect">
            <a:avLst/>
          </a:prstGeom>
        </p:spPr>
      </p:pic>
    </p:spTree>
    <p:extLst>
      <p:ext uri="{BB962C8B-B14F-4D97-AF65-F5344CB8AC3E}">
        <p14:creationId xmlns:p14="http://schemas.microsoft.com/office/powerpoint/2010/main" val="24485161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 presetClass="mediacall" presetSubtype="0" fill="hold" nodeType="withEffect">
                                  <p:stCondLst>
                                    <p:cond delay="0"/>
                                  </p:stCondLst>
                                  <p:childTnLst>
                                    <p:cmd type="call" cmd="playFrom(0.0)">
                                      <p:cBhvr>
                                        <p:cTn id="9" dur="940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vol="80000" mute="1">
                <p:cTn id="15" repeatCount="indefinite"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Spring ‘22 Progress</a:t>
            </a:r>
          </a:p>
        </p:txBody>
      </p:sp>
      <p:sp>
        <p:nvSpPr>
          <p:cNvPr id="3" name="Text Placeholder 2">
            <a:extLst>
              <a:ext uri="{FF2B5EF4-FFF2-40B4-BE49-F238E27FC236}">
                <a16:creationId xmlns:a16="http://schemas.microsoft.com/office/drawing/2014/main" id="{52DF7417-BC7B-46A1-8AB9-034E48297376}"/>
              </a:ext>
            </a:extLst>
          </p:cNvPr>
          <p:cNvSpPr>
            <a:spLocks noGrp="1"/>
          </p:cNvSpPr>
          <p:nvPr>
            <p:ph type="body" idx="1"/>
          </p:nvPr>
        </p:nvSpPr>
        <p:spPr>
          <a:xfrm>
            <a:off x="628075" y="2081483"/>
            <a:ext cx="12561453" cy="4385786"/>
          </a:xfrm>
        </p:spPr>
        <p:txBody>
          <a:bodyPr/>
          <a:lstStyle/>
          <a:p>
            <a:pPr>
              <a:buFont typeface="Wingdings" panose="05000000000000000000" pitchFamily="2" charset="2"/>
              <a:buChar char="Ø"/>
            </a:pPr>
            <a:r>
              <a:rPr lang="en-US" sz="2400" dirty="0"/>
              <a:t>Control Data Collection</a:t>
            </a:r>
          </a:p>
          <a:p>
            <a:pPr lvl="1">
              <a:buFont typeface="Wingdings" panose="05000000000000000000" pitchFamily="2" charset="2"/>
              <a:buChar char="Ø"/>
            </a:pPr>
            <a:r>
              <a:rPr lang="en-US" sz="2000" dirty="0"/>
              <a:t>Non-normal distributions</a:t>
            </a:r>
          </a:p>
          <a:p>
            <a:pPr>
              <a:buFont typeface="Wingdings" panose="05000000000000000000" pitchFamily="2" charset="2"/>
              <a:buChar char="Ø"/>
            </a:pPr>
            <a:endParaRPr lang="en-US" sz="2200" dirty="0"/>
          </a:p>
          <a:p>
            <a:pPr>
              <a:buFont typeface="Wingdings" panose="05000000000000000000" pitchFamily="2" charset="2"/>
              <a:buChar char="Ø"/>
            </a:pPr>
            <a:r>
              <a:rPr lang="en-US" sz="2400" dirty="0"/>
              <a:t>Parameters of Interest </a:t>
            </a:r>
          </a:p>
          <a:p>
            <a:pPr lvl="1">
              <a:buFont typeface="Wingdings" panose="05000000000000000000" pitchFamily="2" charset="2"/>
              <a:buChar char="Ø"/>
            </a:pPr>
            <a:r>
              <a:rPr lang="en-US" sz="2000" dirty="0"/>
              <a:t>Mean Speed</a:t>
            </a:r>
          </a:p>
          <a:p>
            <a:pPr lvl="1">
              <a:buFont typeface="Wingdings" panose="05000000000000000000" pitchFamily="2" charset="2"/>
              <a:buChar char="Ø"/>
            </a:pPr>
            <a:r>
              <a:rPr lang="en-US" sz="2000" dirty="0"/>
              <a:t>Track Displacement</a:t>
            </a:r>
          </a:p>
          <a:p>
            <a:pPr lvl="1">
              <a:buFont typeface="Wingdings" panose="05000000000000000000" pitchFamily="2" charset="2"/>
              <a:buChar char="Ø"/>
            </a:pPr>
            <a:r>
              <a:rPr lang="en-US" sz="2000" dirty="0"/>
              <a:t>Track Distance</a:t>
            </a:r>
          </a:p>
          <a:p>
            <a:pPr lvl="1">
              <a:buFont typeface="Wingdings" panose="05000000000000000000" pitchFamily="2" charset="2"/>
              <a:buChar char="Ø"/>
            </a:pPr>
            <a:r>
              <a:rPr lang="en-US" sz="2000" dirty="0"/>
              <a:t>Persistence</a:t>
            </a:r>
          </a:p>
          <a:p>
            <a:pPr>
              <a:buFont typeface="Wingdings" panose="05000000000000000000" pitchFamily="2" charset="2"/>
              <a:buChar char="Ø"/>
            </a:pPr>
            <a:endParaRPr lang="en-US" sz="2000" dirty="0"/>
          </a:p>
        </p:txBody>
      </p:sp>
      <p:pic>
        <p:nvPicPr>
          <p:cNvPr id="5" name="Picture 4" descr="Diagram&#10;&#10;Description automatically generated">
            <a:extLst>
              <a:ext uri="{FF2B5EF4-FFF2-40B4-BE49-F238E27FC236}">
                <a16:creationId xmlns:a16="http://schemas.microsoft.com/office/drawing/2014/main" id="{8B8E8729-8B0A-4C52-A696-77380CCBBB84}"/>
              </a:ext>
            </a:extLst>
          </p:cNvPr>
          <p:cNvPicPr>
            <a:picLocks noChangeAspect="1"/>
          </p:cNvPicPr>
          <p:nvPr/>
        </p:nvPicPr>
        <p:blipFill>
          <a:blip r:embed="rId3"/>
          <a:stretch>
            <a:fillRect/>
          </a:stretch>
        </p:blipFill>
        <p:spPr>
          <a:xfrm>
            <a:off x="5618978" y="1829922"/>
            <a:ext cx="7327473" cy="4527332"/>
          </a:xfrm>
          <a:prstGeom prst="rect">
            <a:avLst/>
          </a:prstGeom>
          <a:ln>
            <a:solidFill>
              <a:srgbClr val="000000"/>
            </a:solidFill>
          </a:ln>
        </p:spPr>
      </p:pic>
    </p:spTree>
    <p:extLst>
      <p:ext uri="{BB962C8B-B14F-4D97-AF65-F5344CB8AC3E}">
        <p14:creationId xmlns:p14="http://schemas.microsoft.com/office/powerpoint/2010/main" val="54519869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85A5-EF9C-48E8-A23F-E6BB8D5CDB76}"/>
              </a:ext>
            </a:extLst>
          </p:cNvPr>
          <p:cNvSpPr>
            <a:spLocks noGrp="1"/>
          </p:cNvSpPr>
          <p:nvPr>
            <p:ph type="title"/>
          </p:nvPr>
        </p:nvSpPr>
        <p:spPr/>
        <p:txBody>
          <a:bodyPr/>
          <a:lstStyle/>
          <a:p>
            <a:r>
              <a:rPr lang="en-US" u="sng" dirty="0"/>
              <a:t>Timeline</a:t>
            </a:r>
          </a:p>
        </p:txBody>
      </p:sp>
      <p:graphicFrame>
        <p:nvGraphicFramePr>
          <p:cNvPr id="4" name="Table 3">
            <a:extLst>
              <a:ext uri="{FF2B5EF4-FFF2-40B4-BE49-F238E27FC236}">
                <a16:creationId xmlns:a16="http://schemas.microsoft.com/office/drawing/2014/main" id="{2B16F3C1-27BB-40A0-83BE-18743C015806}"/>
              </a:ext>
            </a:extLst>
          </p:cNvPr>
          <p:cNvGraphicFramePr>
            <a:graphicFrameLocks noGrp="1"/>
          </p:cNvGraphicFramePr>
          <p:nvPr>
            <p:extLst>
              <p:ext uri="{D42A27DB-BD31-4B8C-83A1-F6EECF244321}">
                <p14:modId xmlns:p14="http://schemas.microsoft.com/office/powerpoint/2010/main" val="3617521170"/>
              </p:ext>
            </p:extLst>
          </p:nvPr>
        </p:nvGraphicFramePr>
        <p:xfrm>
          <a:off x="1508897" y="1759816"/>
          <a:ext cx="10799805" cy="4252768"/>
        </p:xfrm>
        <a:graphic>
          <a:graphicData uri="http://schemas.openxmlformats.org/drawingml/2006/table">
            <a:tbl>
              <a:tblPr firstRow="1" firstCol="1" bandRow="1">
                <a:tableStyleId>{5C22544A-7EE6-4342-B048-85BDC9FD1C3A}</a:tableStyleId>
              </a:tblPr>
              <a:tblGrid>
                <a:gridCol w="4776171">
                  <a:extLst>
                    <a:ext uri="{9D8B030D-6E8A-4147-A177-3AD203B41FA5}">
                      <a16:colId xmlns:a16="http://schemas.microsoft.com/office/drawing/2014/main" val="4116292012"/>
                    </a:ext>
                  </a:extLst>
                </a:gridCol>
                <a:gridCol w="1559330">
                  <a:extLst>
                    <a:ext uri="{9D8B030D-6E8A-4147-A177-3AD203B41FA5}">
                      <a16:colId xmlns:a16="http://schemas.microsoft.com/office/drawing/2014/main" val="533590862"/>
                    </a:ext>
                  </a:extLst>
                </a:gridCol>
                <a:gridCol w="1235914">
                  <a:extLst>
                    <a:ext uri="{9D8B030D-6E8A-4147-A177-3AD203B41FA5}">
                      <a16:colId xmlns:a16="http://schemas.microsoft.com/office/drawing/2014/main" val="3851537837"/>
                    </a:ext>
                  </a:extLst>
                </a:gridCol>
                <a:gridCol w="1362970">
                  <a:extLst>
                    <a:ext uri="{9D8B030D-6E8A-4147-A177-3AD203B41FA5}">
                      <a16:colId xmlns:a16="http://schemas.microsoft.com/office/drawing/2014/main" val="2364883217"/>
                    </a:ext>
                  </a:extLst>
                </a:gridCol>
                <a:gridCol w="1039553">
                  <a:extLst>
                    <a:ext uri="{9D8B030D-6E8A-4147-A177-3AD203B41FA5}">
                      <a16:colId xmlns:a16="http://schemas.microsoft.com/office/drawing/2014/main" val="3409838056"/>
                    </a:ext>
                  </a:extLst>
                </a:gridCol>
                <a:gridCol w="825867">
                  <a:extLst>
                    <a:ext uri="{9D8B030D-6E8A-4147-A177-3AD203B41FA5}">
                      <a16:colId xmlns:a16="http://schemas.microsoft.com/office/drawing/2014/main" val="138173454"/>
                    </a:ext>
                  </a:extLst>
                </a:gridCol>
              </a:tblGrid>
              <a:tr h="883387">
                <a:tc>
                  <a:txBody>
                    <a:bodyPr/>
                    <a:lstStyle/>
                    <a:p>
                      <a:pPr marL="0" marR="0" algn="ctr">
                        <a:lnSpc>
                          <a:spcPct val="150000"/>
                        </a:lnSpc>
                        <a:spcBef>
                          <a:spcPts val="0"/>
                        </a:spcBef>
                        <a:spcAft>
                          <a:spcPts val="0"/>
                        </a:spcAft>
                      </a:pPr>
                      <a:r>
                        <a:rPr lang="en-US" sz="2000" b="1" u="none" dirty="0">
                          <a:effectLst/>
                        </a:rPr>
                        <a:t>Project GANTT Chart</a:t>
                      </a:r>
                      <a:endParaRPr lang="en-US" sz="2000" b="1" u="none"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December</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January</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February</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March</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600" dirty="0">
                          <a:effectLst/>
                        </a:rPr>
                        <a:t>April</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extLst>
                  <a:ext uri="{0D108BD9-81ED-4DB2-BD59-A6C34878D82A}">
                    <a16:rowId xmlns:a16="http://schemas.microsoft.com/office/drawing/2014/main" val="2285448570"/>
                  </a:ext>
                </a:extLst>
              </a:tr>
              <a:tr h="558834">
                <a:tc>
                  <a:txBody>
                    <a:bodyPr/>
                    <a:lstStyle/>
                    <a:p>
                      <a:pPr marL="0" marR="0">
                        <a:lnSpc>
                          <a:spcPct val="150000"/>
                        </a:lnSpc>
                        <a:spcBef>
                          <a:spcPts val="0"/>
                        </a:spcBef>
                        <a:spcAft>
                          <a:spcPts val="0"/>
                        </a:spcAft>
                      </a:pPr>
                      <a:r>
                        <a:rPr lang="en-US" sz="1600" dirty="0">
                          <a:effectLst/>
                        </a:rPr>
                        <a:t>1 – Aim 1 Baseline </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3581318381"/>
                  </a:ext>
                </a:extLst>
              </a:tr>
              <a:tr h="558834">
                <a:tc>
                  <a:txBody>
                    <a:bodyPr/>
                    <a:lstStyle/>
                    <a:p>
                      <a:pPr marL="0" marR="0">
                        <a:lnSpc>
                          <a:spcPct val="150000"/>
                        </a:lnSpc>
                        <a:spcBef>
                          <a:spcPts val="0"/>
                        </a:spcBef>
                        <a:spcAft>
                          <a:spcPts val="0"/>
                        </a:spcAft>
                      </a:pPr>
                      <a:r>
                        <a:rPr lang="en-US" sz="1600" dirty="0">
                          <a:effectLst/>
                        </a:rPr>
                        <a:t>2 – Aim 1 Validation</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3058455184"/>
                  </a:ext>
                </a:extLst>
              </a:tr>
              <a:tr h="575211">
                <a:tc>
                  <a:txBody>
                    <a:bodyPr/>
                    <a:lstStyle/>
                    <a:p>
                      <a:pPr marL="0" marR="0">
                        <a:lnSpc>
                          <a:spcPct val="150000"/>
                        </a:lnSpc>
                        <a:spcBef>
                          <a:spcPts val="0"/>
                        </a:spcBef>
                        <a:spcAft>
                          <a:spcPts val="0"/>
                        </a:spcAft>
                      </a:pPr>
                      <a:r>
                        <a:rPr lang="en-US" sz="1600" dirty="0">
                          <a:effectLst/>
                        </a:rPr>
                        <a:t>3 – Aim 2 Data Collection &amp; Analysis</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3867876448"/>
                  </a:ext>
                </a:extLst>
              </a:tr>
              <a:tr h="558834">
                <a:tc>
                  <a:txBody>
                    <a:bodyPr/>
                    <a:lstStyle/>
                    <a:p>
                      <a:pPr marL="0" marR="0">
                        <a:lnSpc>
                          <a:spcPct val="150000"/>
                        </a:lnSpc>
                        <a:spcBef>
                          <a:spcPts val="0"/>
                        </a:spcBef>
                        <a:spcAft>
                          <a:spcPts val="0"/>
                        </a:spcAft>
                      </a:pPr>
                      <a:r>
                        <a:rPr lang="en-US" sz="1600" dirty="0">
                          <a:effectLst/>
                        </a:rPr>
                        <a:t>4 – Aim 3 Experiment Replication</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3256832211"/>
                  </a:ext>
                </a:extLst>
              </a:tr>
              <a:tr h="558834">
                <a:tc>
                  <a:txBody>
                    <a:bodyPr/>
                    <a:lstStyle/>
                    <a:p>
                      <a:pPr marL="0" marR="0">
                        <a:lnSpc>
                          <a:spcPct val="150000"/>
                        </a:lnSpc>
                        <a:spcBef>
                          <a:spcPts val="0"/>
                        </a:spcBef>
                        <a:spcAft>
                          <a:spcPts val="0"/>
                        </a:spcAft>
                      </a:pPr>
                      <a:r>
                        <a:rPr lang="en-US" sz="1600" dirty="0">
                          <a:effectLst/>
                        </a:rPr>
                        <a:t>5 – Aim 3 Strain Mapping</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extLst>
                  <a:ext uri="{0D108BD9-81ED-4DB2-BD59-A6C34878D82A}">
                    <a16:rowId xmlns:a16="http://schemas.microsoft.com/office/drawing/2014/main" val="961633519"/>
                  </a:ext>
                </a:extLst>
              </a:tr>
              <a:tr h="558834">
                <a:tc>
                  <a:txBody>
                    <a:bodyPr/>
                    <a:lstStyle/>
                    <a:p>
                      <a:pPr marL="0" marR="0">
                        <a:lnSpc>
                          <a:spcPct val="150000"/>
                        </a:lnSpc>
                        <a:spcBef>
                          <a:spcPts val="0"/>
                        </a:spcBef>
                        <a:spcAft>
                          <a:spcPts val="0"/>
                        </a:spcAft>
                      </a:pPr>
                      <a:r>
                        <a:rPr lang="en-US" sz="1600" dirty="0">
                          <a:effectLst/>
                        </a:rPr>
                        <a:t>6 – E-days Preparation</a:t>
                      </a:r>
                      <a:endParaRPr lang="en-US" sz="16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20000"/>
                        <a:lumOff val="80000"/>
                      </a:schemeClr>
                    </a:solidFill>
                  </a:tcPr>
                </a:tc>
                <a:tc>
                  <a:txBody>
                    <a:bodyPr/>
                    <a:lstStyle/>
                    <a:p>
                      <a:pPr marL="0" marR="0" algn="ctr">
                        <a:lnSpc>
                          <a:spcPct val="150000"/>
                        </a:lnSpc>
                        <a:spcBef>
                          <a:spcPts val="0"/>
                        </a:spcBef>
                        <a:spcAft>
                          <a:spcPts val="0"/>
                        </a:spcAft>
                      </a:pPr>
                      <a:r>
                        <a:rPr lang="en-US" sz="1200" dirty="0">
                          <a:effectLst/>
                        </a:rPr>
                        <a:t> </a:t>
                      </a:r>
                      <a:endParaRPr lang="en-U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solidFill>
                      <a:schemeClr val="bg2">
                        <a:lumMod val="50000"/>
                      </a:schemeClr>
                    </a:solidFill>
                  </a:tcPr>
                </a:tc>
                <a:extLst>
                  <a:ext uri="{0D108BD9-81ED-4DB2-BD59-A6C34878D82A}">
                    <a16:rowId xmlns:a16="http://schemas.microsoft.com/office/drawing/2014/main" val="1970590840"/>
                  </a:ext>
                </a:extLst>
              </a:tr>
            </a:tbl>
          </a:graphicData>
        </a:graphic>
      </p:graphicFrame>
      <p:sp>
        <p:nvSpPr>
          <p:cNvPr id="3" name="Star: 5 Points 2">
            <a:extLst>
              <a:ext uri="{FF2B5EF4-FFF2-40B4-BE49-F238E27FC236}">
                <a16:creationId xmlns:a16="http://schemas.microsoft.com/office/drawing/2014/main" id="{D994CFC6-AF82-40FE-A9AC-FE9FAE07C8A2}"/>
              </a:ext>
            </a:extLst>
          </p:cNvPr>
          <p:cNvSpPr/>
          <p:nvPr/>
        </p:nvSpPr>
        <p:spPr>
          <a:xfrm>
            <a:off x="9594478" y="3610535"/>
            <a:ext cx="322729" cy="275665"/>
          </a:xfrm>
          <a:prstGeom prst="star5">
            <a:avLst/>
          </a:prstGeom>
          <a:solidFill>
            <a:schemeClr val="accent3"/>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2160357"/>
      </p:ext>
    </p:extLst>
  </p:cSld>
  <p:clrMapOvr>
    <a:masterClrMapping/>
  </p:clrMapOvr>
  <p:transition>
    <p:fade/>
  </p:transition>
</p:sld>
</file>

<file path=ppt/theme/theme1.xml><?xml version="1.0" encoding="utf-8"?>
<a:theme xmlns:a="http://schemas.openxmlformats.org/drawingml/2006/main" name="Office Theme">
  <a:themeElements>
    <a:clrScheme name="2016 CSU Brand">
      <a:dk1>
        <a:srgbClr val="4E4E50"/>
      </a:dk1>
      <a:lt1>
        <a:srgbClr val="FFFFFF"/>
      </a:lt1>
      <a:dk2>
        <a:srgbClr val="1E4D2B"/>
      </a:dk2>
      <a:lt2>
        <a:srgbClr val="C8C371"/>
      </a:lt2>
      <a:accent1>
        <a:srgbClr val="D9782C"/>
      </a:accent1>
      <a:accent2>
        <a:srgbClr val="C8D744"/>
      </a:accent2>
      <a:accent3>
        <a:srgbClr val="F2EA36"/>
      </a:accent3>
      <a:accent4>
        <a:srgbClr val="12A3B6"/>
      </a:accent4>
      <a:accent5>
        <a:srgbClr val="CC5330"/>
      </a:accent5>
      <a:accent6>
        <a:srgbClr val="105456"/>
      </a:accent6>
      <a:hlink>
        <a:srgbClr val="3246A4"/>
      </a:hlink>
      <a:folHlink>
        <a:srgbClr val="6B15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3849</TotalTime>
  <Words>1074</Words>
  <Application>Microsoft Office PowerPoint</Application>
  <PresentationFormat>Custom</PresentationFormat>
  <Paragraphs>107</Paragraphs>
  <Slides>7</Slides>
  <Notes>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Libre Franklin</vt:lpstr>
      <vt:lpstr>Wingdings</vt:lpstr>
      <vt:lpstr>Calibri</vt:lpstr>
      <vt:lpstr>Office Theme</vt:lpstr>
      <vt:lpstr>PowerPoint Presentation</vt:lpstr>
      <vt:lpstr>Recap</vt:lpstr>
      <vt:lpstr>Specific Aims</vt:lpstr>
      <vt:lpstr>Fall ‘21 Progress</vt:lpstr>
      <vt:lpstr>Spring ‘22 Progress</vt:lpstr>
      <vt:lpstr>Spring ‘22 Progress</vt:lpstr>
      <vt:lpstr>Timeline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Brady Hine</dc:creator>
  <cp:lastModifiedBy>Brady Hine</cp:lastModifiedBy>
  <cp:revision>5</cp:revision>
  <dcterms:modified xsi:type="dcterms:W3CDTF">2022-03-05T19:06:10Z</dcterms:modified>
</cp:coreProperties>
</file>